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88" r:id="rId3"/>
    <p:sldId id="291" r:id="rId4"/>
    <p:sldId id="290" r:id="rId5"/>
    <p:sldId id="293" r:id="rId6"/>
    <p:sldId id="296" r:id="rId7"/>
    <p:sldId id="294" r:id="rId8"/>
    <p:sldId id="302" r:id="rId9"/>
    <p:sldId id="303" r:id="rId10"/>
    <p:sldId id="297" r:id="rId11"/>
    <p:sldId id="298" r:id="rId12"/>
    <p:sldId id="300" r:id="rId13"/>
    <p:sldId id="301" r:id="rId14"/>
    <p:sldId id="299" r:id="rId15"/>
    <p:sldId id="27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EBF7"/>
    <a:srgbClr val="FEF1E6"/>
    <a:srgbClr val="FFFDFB"/>
    <a:srgbClr val="FEF4F0"/>
    <a:srgbClr val="FEF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68" autoAdjust="0"/>
    <p:restoredTop sz="93516" autoAdjust="0"/>
  </p:normalViewPr>
  <p:slideViewPr>
    <p:cSldViewPr>
      <p:cViewPr>
        <p:scale>
          <a:sx n="80" d="100"/>
          <a:sy n="80" d="100"/>
        </p:scale>
        <p:origin x="-1044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108CB-2097-4ACE-A8B8-4B7D5BAA958D}" type="datetimeFigureOut">
              <a:rPr lang="ru-RU" smtClean="0"/>
              <a:t>31.03.2019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6D1C2-6E26-4636-954E-2E5162B5E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288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Не</a:t>
            </a:r>
            <a:r>
              <a:rPr lang="ru-RU" baseline="0" dirty="0" smtClean="0"/>
              <a:t> очень понятно что именно имеется в виду под технологиями управления «по-русски»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6D1C2-6E26-4636-954E-2E5162B5E70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617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6D1C2-6E26-4636-954E-2E5162B5E70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066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6D1C2-6E26-4636-954E-2E5162B5E70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237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6D1C2-6E26-4636-954E-2E5162B5E70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8132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6D1C2-6E26-4636-954E-2E5162B5E70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04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6D1C2-6E26-4636-954E-2E5162B5E709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3398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6D1C2-6E26-4636-954E-2E5162B5E709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30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3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 userDrawn="1"/>
        </p:nvSpPr>
        <p:spPr>
          <a:xfrm>
            <a:off x="420044" y="1472558"/>
            <a:ext cx="252000" cy="4176464"/>
          </a:xfrm>
          <a:prstGeom prst="rect">
            <a:avLst/>
          </a:prstGeom>
          <a:solidFill>
            <a:srgbClr val="00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Title 1"/>
          <p:cNvSpPr>
            <a:spLocks noGrp="1"/>
          </p:cNvSpPr>
          <p:nvPr>
            <p:ph type="ctrTitle"/>
          </p:nvPr>
        </p:nvSpPr>
        <p:spPr>
          <a:xfrm>
            <a:off x="1187624" y="2768702"/>
            <a:ext cx="7041976" cy="1862063"/>
          </a:xfrm>
        </p:spPr>
        <p:txBody>
          <a:bodyPr anchor="b"/>
          <a:lstStyle>
            <a:lvl1pPr>
              <a:defRPr sz="28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4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87624" y="4703790"/>
            <a:ext cx="7037824" cy="80121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3" name="Rectangle 42"/>
          <p:cNvSpPr/>
          <p:nvPr userDrawn="1"/>
        </p:nvSpPr>
        <p:spPr>
          <a:xfrm>
            <a:off x="8460432" y="1472558"/>
            <a:ext cx="252000" cy="4176464"/>
          </a:xfrm>
          <a:prstGeom prst="rect">
            <a:avLst/>
          </a:prstGeom>
          <a:solidFill>
            <a:srgbClr val="00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1187624" y="5913304"/>
            <a:ext cx="6840000" cy="2397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418114" y="824486"/>
            <a:ext cx="251992" cy="252000"/>
          </a:xfrm>
          <a:prstGeom prst="rect">
            <a:avLst/>
          </a:prstGeom>
          <a:solidFill>
            <a:srgbClr val="00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8460432" y="824486"/>
            <a:ext cx="251992" cy="25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1187624" y="824486"/>
            <a:ext cx="6840000" cy="2397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 userDrawn="1"/>
        </p:nvSpPr>
        <p:spPr>
          <a:xfrm>
            <a:off x="418114" y="5913304"/>
            <a:ext cx="251992" cy="25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 userDrawn="1"/>
        </p:nvSpPr>
        <p:spPr>
          <a:xfrm>
            <a:off x="8460432" y="5913304"/>
            <a:ext cx="251992" cy="252000"/>
          </a:xfrm>
          <a:prstGeom prst="rect">
            <a:avLst/>
          </a:prstGeom>
          <a:solidFill>
            <a:srgbClr val="003A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0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1472558"/>
            <a:ext cx="2951524" cy="742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1538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r>
              <a:rPr lang="ru-RU">
                <a:solidFill>
                  <a:srgbClr val="1F497D"/>
                </a:solidFill>
              </a:rPr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E4899D0C-9AAD-4E35-9535-89C44339B043}" type="slidenum">
              <a:rPr lang="ru-RU">
                <a:solidFill>
                  <a:srgbClr val="1F497D"/>
                </a:solidFill>
              </a:rPr>
              <a:pPr/>
              <a:t>‹#›</a:t>
            </a:fld>
            <a:endParaRPr lang="ru-RU">
              <a:solidFill>
                <a:srgbClr val="1F497D"/>
              </a:solidFill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72"/>
          <a:stretch/>
        </p:blipFill>
        <p:spPr bwMode="auto">
          <a:xfrm>
            <a:off x="474537" y="6356573"/>
            <a:ext cx="255722" cy="260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ld_slide_number"/>
          <p:cNvSpPr/>
          <p:nvPr userDrawn="1"/>
        </p:nvSpPr>
        <p:spPr>
          <a:xfrm>
            <a:off x="8659440" y="6353471"/>
            <a:ext cx="254000" cy="25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E47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6200" tIns="76200" rIns="76200" bIns="76200" rtlCol="0" anchor="ctr">
            <a:noAutofit/>
          </a:bodyPr>
          <a:lstStyle/>
          <a:p>
            <a:pPr algn="ctr">
              <a:lnSpc>
                <a:spcPct val="90000"/>
              </a:lnSpc>
            </a:pPr>
            <a:fld id="{391A134B-FB58-4C99-869E-717E245E78E2}" type="slidenum">
              <a:rPr lang="ru-RU" sz="1400" b="1">
                <a:solidFill>
                  <a:srgbClr val="626469"/>
                </a:solidFill>
                <a:latin typeface="Arial"/>
              </a:rPr>
              <a:pPr algn="ctr">
                <a:lnSpc>
                  <a:spcPct val="90000"/>
                </a:lnSpc>
              </a:pPr>
              <a:t>‹#›</a:t>
            </a:fld>
            <a:endParaRPr lang="ru-RU" sz="1400" b="1" dirty="0">
              <a:solidFill>
                <a:srgbClr val="626469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2780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r>
              <a:rPr lang="ru-RU">
                <a:solidFill>
                  <a:srgbClr val="1F497D"/>
                </a:solidFill>
              </a:rPr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E4899D0C-9AAD-4E35-9535-89C44339B043}" type="slidenum">
              <a:rPr lang="ru-RU">
                <a:solidFill>
                  <a:srgbClr val="1F497D"/>
                </a:solidFill>
              </a:rPr>
              <a:pPr/>
              <a:t>‹#›</a:t>
            </a:fld>
            <a:endParaRPr lang="ru-RU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398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255"/>
            <a:ext cx="8003232" cy="77809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5651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052736"/>
            <a:ext cx="9144000" cy="0"/>
          </a:xfrm>
          <a:prstGeom prst="line">
            <a:avLst/>
          </a:prstGeom>
          <a:ln w="31750">
            <a:solidFill>
              <a:srgbClr val="003A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7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72"/>
          <a:stretch/>
        </p:blipFill>
        <p:spPr bwMode="auto">
          <a:xfrm>
            <a:off x="474537" y="6356573"/>
            <a:ext cx="255722" cy="260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ld_slide_number"/>
          <p:cNvSpPr/>
          <p:nvPr userDrawn="1"/>
        </p:nvSpPr>
        <p:spPr>
          <a:xfrm>
            <a:off x="8659440" y="6353471"/>
            <a:ext cx="254000" cy="25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E47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6200" tIns="76200" rIns="76200" bIns="76200" rtlCol="0" anchor="ctr">
            <a:noAutofit/>
          </a:bodyPr>
          <a:lstStyle/>
          <a:p>
            <a:pPr algn="ctr">
              <a:lnSpc>
                <a:spcPct val="90000"/>
              </a:lnSpc>
            </a:pPr>
            <a:fld id="{391A134B-FB58-4C99-869E-717E245E78E2}" type="slidenum">
              <a:rPr lang="ru-RU" sz="1400" b="1">
                <a:solidFill>
                  <a:srgbClr val="626469"/>
                </a:solidFill>
                <a:latin typeface="Arial"/>
              </a:rPr>
              <a:pPr algn="ctr">
                <a:lnSpc>
                  <a:spcPct val="90000"/>
                </a:lnSpc>
              </a:pPr>
              <a:t>‹#›</a:t>
            </a:fld>
            <a:endParaRPr lang="ru-RU" sz="1400" b="1" dirty="0">
              <a:solidFill>
                <a:srgbClr val="626469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6794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pic>
        <p:nvPicPr>
          <p:cNvPr id="4" name="Picture 7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72"/>
          <a:stretch/>
        </p:blipFill>
        <p:spPr bwMode="auto">
          <a:xfrm>
            <a:off x="474537" y="6356573"/>
            <a:ext cx="255722" cy="260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ld_slide_number"/>
          <p:cNvSpPr/>
          <p:nvPr userDrawn="1"/>
        </p:nvSpPr>
        <p:spPr>
          <a:xfrm>
            <a:off x="8659440" y="6353471"/>
            <a:ext cx="254000" cy="25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E47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6200" tIns="76200" rIns="76200" bIns="76200" rtlCol="0" anchor="ctr">
            <a:noAutofit/>
          </a:bodyPr>
          <a:lstStyle/>
          <a:p>
            <a:pPr algn="ctr">
              <a:lnSpc>
                <a:spcPct val="90000"/>
              </a:lnSpc>
            </a:pPr>
            <a:fld id="{391A134B-FB58-4C99-869E-717E245E78E2}" type="slidenum">
              <a:rPr lang="ru-RU" sz="1400" b="1">
                <a:solidFill>
                  <a:srgbClr val="626469"/>
                </a:solidFill>
                <a:latin typeface="Arial"/>
              </a:rPr>
              <a:pPr algn="ctr">
                <a:lnSpc>
                  <a:spcPct val="90000"/>
                </a:lnSpc>
              </a:pPr>
              <a:t>‹#›</a:t>
            </a:fld>
            <a:endParaRPr lang="ru-RU" sz="1400" b="1" dirty="0">
              <a:solidFill>
                <a:srgbClr val="626469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4429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r>
              <a:rPr lang="ru-RU">
                <a:solidFill>
                  <a:srgbClr val="1F497D"/>
                </a:solidFill>
              </a:rPr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E4899D0C-9AAD-4E35-9535-89C44339B043}" type="slidenum">
              <a:rPr lang="ru-RU">
                <a:solidFill>
                  <a:srgbClr val="1F497D"/>
                </a:solidFill>
              </a:rPr>
              <a:pPr/>
              <a:t>‹#›</a:t>
            </a:fld>
            <a:endParaRPr lang="ru-RU">
              <a:solidFill>
                <a:srgbClr val="1F497D"/>
              </a:solidFill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72"/>
          <a:stretch/>
        </p:blipFill>
        <p:spPr bwMode="auto">
          <a:xfrm>
            <a:off x="474537" y="6356573"/>
            <a:ext cx="255722" cy="260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ld_slide_number"/>
          <p:cNvSpPr/>
          <p:nvPr userDrawn="1"/>
        </p:nvSpPr>
        <p:spPr>
          <a:xfrm>
            <a:off x="8659440" y="6353471"/>
            <a:ext cx="254000" cy="25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E47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6200" tIns="76200" rIns="76200" bIns="76200" rtlCol="0" anchor="ctr">
            <a:noAutofit/>
          </a:bodyPr>
          <a:lstStyle/>
          <a:p>
            <a:pPr algn="ctr">
              <a:lnSpc>
                <a:spcPct val="90000"/>
              </a:lnSpc>
            </a:pPr>
            <a:fld id="{391A134B-FB58-4C99-869E-717E245E78E2}" type="slidenum">
              <a:rPr lang="ru-RU" sz="1400" b="1">
                <a:solidFill>
                  <a:srgbClr val="626469"/>
                </a:solidFill>
                <a:latin typeface="Arial"/>
              </a:rPr>
              <a:pPr algn="ctr">
                <a:lnSpc>
                  <a:spcPct val="90000"/>
                </a:lnSpc>
              </a:pPr>
              <a:t>‹#›</a:t>
            </a:fld>
            <a:endParaRPr lang="ru-RU" sz="1400" b="1" dirty="0">
              <a:solidFill>
                <a:srgbClr val="626469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0635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srgbClr val="1F497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r>
              <a:rPr lang="ru-RU">
                <a:solidFill>
                  <a:srgbClr val="1F497D"/>
                </a:solidFill>
              </a:rPr>
              <a:t>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E4899D0C-9AAD-4E35-9535-89C44339B043}" type="slidenum">
              <a:rPr lang="ru-RU">
                <a:solidFill>
                  <a:srgbClr val="1F497D"/>
                </a:solidFill>
              </a:rPr>
              <a:pPr/>
              <a:t>‹#›</a:t>
            </a:fld>
            <a:endParaRPr lang="ru-RU">
              <a:solidFill>
                <a:srgbClr val="1F497D"/>
              </a:solidFill>
            </a:endParaRPr>
          </a:p>
        </p:txBody>
      </p:sp>
      <p:pic>
        <p:nvPicPr>
          <p:cNvPr id="10" name="Picture 7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72"/>
          <a:stretch/>
        </p:blipFill>
        <p:spPr bwMode="auto">
          <a:xfrm>
            <a:off x="474537" y="6356573"/>
            <a:ext cx="255722" cy="260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old_slide_number"/>
          <p:cNvSpPr/>
          <p:nvPr userDrawn="1"/>
        </p:nvSpPr>
        <p:spPr>
          <a:xfrm>
            <a:off x="8659440" y="6353471"/>
            <a:ext cx="254000" cy="25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E47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6200" tIns="76200" rIns="76200" bIns="76200" rtlCol="0" anchor="ctr">
            <a:noAutofit/>
          </a:bodyPr>
          <a:lstStyle/>
          <a:p>
            <a:pPr algn="ctr">
              <a:lnSpc>
                <a:spcPct val="90000"/>
              </a:lnSpc>
            </a:pPr>
            <a:fld id="{391A134B-FB58-4C99-869E-717E245E78E2}" type="slidenum">
              <a:rPr lang="ru-RU" sz="1400" b="1">
                <a:solidFill>
                  <a:srgbClr val="626469"/>
                </a:solidFill>
                <a:latin typeface="Arial"/>
              </a:rPr>
              <a:pPr algn="ctr">
                <a:lnSpc>
                  <a:spcPct val="90000"/>
                </a:lnSpc>
              </a:pPr>
              <a:t>‹#›</a:t>
            </a:fld>
            <a:endParaRPr lang="ru-RU" sz="1400" b="1" dirty="0">
              <a:solidFill>
                <a:srgbClr val="626469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6558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srgbClr val="1F497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r>
              <a:rPr lang="ru-RU">
                <a:solidFill>
                  <a:srgbClr val="1F497D"/>
                </a:solidFill>
              </a:rPr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E4899D0C-9AAD-4E35-9535-89C44339B043}" type="slidenum">
              <a:rPr lang="ru-RU">
                <a:solidFill>
                  <a:srgbClr val="1F497D"/>
                </a:solidFill>
              </a:rPr>
              <a:pPr/>
              <a:t>‹#›</a:t>
            </a:fld>
            <a:endParaRPr lang="ru-RU">
              <a:solidFill>
                <a:srgbClr val="1F497D"/>
              </a:solidFill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72"/>
          <a:stretch/>
        </p:blipFill>
        <p:spPr bwMode="auto">
          <a:xfrm>
            <a:off x="474537" y="6356573"/>
            <a:ext cx="255722" cy="260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ld_slide_number"/>
          <p:cNvSpPr/>
          <p:nvPr userDrawn="1"/>
        </p:nvSpPr>
        <p:spPr>
          <a:xfrm>
            <a:off x="8659440" y="6353471"/>
            <a:ext cx="254000" cy="25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E47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6200" tIns="76200" rIns="76200" bIns="76200" rtlCol="0" anchor="ctr">
            <a:noAutofit/>
          </a:bodyPr>
          <a:lstStyle/>
          <a:p>
            <a:pPr algn="ctr">
              <a:lnSpc>
                <a:spcPct val="90000"/>
              </a:lnSpc>
            </a:pPr>
            <a:fld id="{391A134B-FB58-4C99-869E-717E245E78E2}" type="slidenum">
              <a:rPr lang="ru-RU" sz="1400" b="1">
                <a:solidFill>
                  <a:srgbClr val="626469"/>
                </a:solidFill>
                <a:latin typeface="Arial"/>
              </a:rPr>
              <a:pPr algn="ctr">
                <a:lnSpc>
                  <a:spcPct val="90000"/>
                </a:lnSpc>
              </a:pPr>
              <a:t>‹#›</a:t>
            </a:fld>
            <a:endParaRPr lang="ru-RU" sz="1400" b="1" dirty="0">
              <a:solidFill>
                <a:srgbClr val="626469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8205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srgbClr val="1F497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r>
              <a:rPr lang="ru-RU">
                <a:solidFill>
                  <a:srgbClr val="1F497D"/>
                </a:solidFill>
              </a:rPr>
              <a:t>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E4899D0C-9AAD-4E35-9535-89C44339B043}" type="slidenum">
              <a:rPr lang="ru-RU">
                <a:solidFill>
                  <a:srgbClr val="1F497D"/>
                </a:solidFill>
              </a:rPr>
              <a:pPr/>
              <a:t>‹#›</a:t>
            </a:fld>
            <a:endParaRPr lang="ru-RU">
              <a:solidFill>
                <a:srgbClr val="1F497D"/>
              </a:solidFill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72"/>
          <a:stretch/>
        </p:blipFill>
        <p:spPr bwMode="auto">
          <a:xfrm>
            <a:off x="474537" y="6356573"/>
            <a:ext cx="255722" cy="260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ld_slide_number"/>
          <p:cNvSpPr/>
          <p:nvPr userDrawn="1"/>
        </p:nvSpPr>
        <p:spPr>
          <a:xfrm>
            <a:off x="8659440" y="6353471"/>
            <a:ext cx="254000" cy="25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E47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6200" tIns="76200" rIns="76200" bIns="76200" rtlCol="0" anchor="ctr">
            <a:noAutofit/>
          </a:bodyPr>
          <a:lstStyle/>
          <a:p>
            <a:pPr algn="ctr">
              <a:lnSpc>
                <a:spcPct val="90000"/>
              </a:lnSpc>
            </a:pPr>
            <a:fld id="{391A134B-FB58-4C99-869E-717E245E78E2}" type="slidenum">
              <a:rPr lang="ru-RU" sz="1400" b="1">
                <a:solidFill>
                  <a:srgbClr val="626469"/>
                </a:solidFill>
                <a:latin typeface="Arial"/>
              </a:rPr>
              <a:pPr algn="ctr">
                <a:lnSpc>
                  <a:spcPct val="90000"/>
                </a:lnSpc>
              </a:pPr>
              <a:t>‹#›</a:t>
            </a:fld>
            <a:endParaRPr lang="ru-RU" sz="1400" b="1" dirty="0">
              <a:solidFill>
                <a:srgbClr val="626469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6240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r>
              <a:rPr lang="ru-RU">
                <a:solidFill>
                  <a:srgbClr val="1F497D"/>
                </a:solidFill>
              </a:rPr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E4899D0C-9AAD-4E35-9535-89C44339B043}" type="slidenum">
              <a:rPr lang="ru-RU">
                <a:solidFill>
                  <a:srgbClr val="1F497D"/>
                </a:solidFill>
              </a:rPr>
              <a:pPr/>
              <a:t>‹#›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72"/>
          <a:stretch/>
        </p:blipFill>
        <p:spPr bwMode="auto">
          <a:xfrm>
            <a:off x="474537" y="6356573"/>
            <a:ext cx="255722" cy="260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old_slide_number"/>
          <p:cNvSpPr/>
          <p:nvPr userDrawn="1"/>
        </p:nvSpPr>
        <p:spPr>
          <a:xfrm>
            <a:off x="8659440" y="6353471"/>
            <a:ext cx="254000" cy="25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E47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6200" tIns="76200" rIns="76200" bIns="76200" rtlCol="0" anchor="ctr">
            <a:noAutofit/>
          </a:bodyPr>
          <a:lstStyle/>
          <a:p>
            <a:pPr algn="ctr">
              <a:lnSpc>
                <a:spcPct val="90000"/>
              </a:lnSpc>
            </a:pPr>
            <a:fld id="{391A134B-FB58-4C99-869E-717E245E78E2}" type="slidenum">
              <a:rPr lang="ru-RU" sz="1400" b="1">
                <a:solidFill>
                  <a:srgbClr val="626469"/>
                </a:solidFill>
                <a:latin typeface="Arial"/>
              </a:rPr>
              <a:pPr algn="ctr">
                <a:lnSpc>
                  <a:spcPct val="90000"/>
                </a:lnSpc>
              </a:pPr>
              <a:t>‹#›</a:t>
            </a:fld>
            <a:endParaRPr lang="ru-RU" sz="1400" b="1" dirty="0">
              <a:solidFill>
                <a:srgbClr val="626469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64249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srgbClr val="1F497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E4899D0C-9AAD-4E35-9535-89C44339B043}" type="slidenum">
              <a:rPr lang="ru-RU">
                <a:solidFill>
                  <a:srgbClr val="1F497D"/>
                </a:solidFill>
              </a:rPr>
              <a:pPr/>
              <a:t>‹#›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r>
              <a:rPr lang="ru-RU">
                <a:solidFill>
                  <a:srgbClr val="1F497D"/>
                </a:solidFill>
              </a:rPr>
              <a:t>1</a:t>
            </a:r>
          </a:p>
        </p:txBody>
      </p:sp>
      <p:pic>
        <p:nvPicPr>
          <p:cNvPr id="11" name="Picture 7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72"/>
          <a:stretch/>
        </p:blipFill>
        <p:spPr bwMode="auto">
          <a:xfrm>
            <a:off x="474537" y="6356573"/>
            <a:ext cx="255722" cy="260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old_slide_number"/>
          <p:cNvSpPr/>
          <p:nvPr userDrawn="1"/>
        </p:nvSpPr>
        <p:spPr>
          <a:xfrm>
            <a:off x="8659440" y="6353471"/>
            <a:ext cx="254000" cy="25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E47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6200" tIns="76200" rIns="76200" bIns="76200" rtlCol="0" anchor="ctr">
            <a:noAutofit/>
          </a:bodyPr>
          <a:lstStyle/>
          <a:p>
            <a:pPr algn="ctr">
              <a:lnSpc>
                <a:spcPct val="90000"/>
              </a:lnSpc>
            </a:pPr>
            <a:fld id="{391A134B-FB58-4C99-869E-717E245E78E2}" type="slidenum">
              <a:rPr lang="ru-RU" sz="1400" b="1">
                <a:solidFill>
                  <a:srgbClr val="626469"/>
                </a:solidFill>
                <a:latin typeface="Arial"/>
              </a:rPr>
              <a:pPr algn="ctr">
                <a:lnSpc>
                  <a:spcPct val="90000"/>
                </a:lnSpc>
              </a:pPr>
              <a:t>‹#›</a:t>
            </a:fld>
            <a:endParaRPr lang="ru-RU" sz="1400" b="1" dirty="0">
              <a:solidFill>
                <a:srgbClr val="626469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55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14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9" name="think-cell Slide" r:id="rId15" imgW="270" imgH="270" progId="TCLayout.ActiveDocument.1">
                  <p:embed/>
                </p:oleObj>
              </mc:Choice>
              <mc:Fallback>
                <p:oleObj name="think-cell Slide" r:id="rId15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870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g-group.ru/" TargetMode="External"/><Relationship Id="rId2" Type="http://schemas.openxmlformats.org/officeDocument/2006/relationships/hyperlink" Target="mailto:samovarova@spg-group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102" y="2996952"/>
            <a:ext cx="6807201" cy="1405467"/>
          </a:xfrm>
        </p:spPr>
        <p:txBody>
          <a:bodyPr anchor="t" anchorCtr="0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Российские управленческие технологии –</a:t>
            </a:r>
            <a:br>
              <a:rPr lang="ru-R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новое  или  хорошо забытое старое ?</a:t>
            </a: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dirty="0">
              <a:solidFill>
                <a:srgbClr val="003A8E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920403" y="5215241"/>
            <a:ext cx="5400600" cy="3094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ts val="0"/>
              </a:spcBef>
              <a:buClr>
                <a:srgbClr val="E36C09"/>
              </a:buClr>
            </a:pPr>
            <a:r>
              <a:rPr lang="ru-RU" sz="1600" b="1" dirty="0" smtClean="0">
                <a:solidFill>
                  <a:srgbClr val="696969"/>
                </a:solidFill>
                <a:latin typeface="Arial Narrow" panose="020B0506020202030204" pitchFamily="34" charset="0"/>
                <a:cs typeface="Arial" panose="020B0604020202020204" pitchFamily="34" charset="0"/>
              </a:rPr>
              <a:t>1 марта  2019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52120" y="1484784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III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Международный Форум 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Труда</a:t>
            </a:r>
          </a:p>
          <a:p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П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роектная сессия </a:t>
            </a:r>
          </a:p>
          <a:p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«Управление по-русски»</a:t>
            </a:r>
          </a:p>
        </p:txBody>
      </p:sp>
    </p:spTree>
    <p:extLst>
      <p:ext uri="{BB962C8B-B14F-4D97-AF65-F5344CB8AC3E}">
        <p14:creationId xmlns:p14="http://schemas.microsoft.com/office/powerpoint/2010/main" val="151627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9108"/>
            <a:ext cx="8928992" cy="778098"/>
          </a:xfrm>
        </p:spPr>
        <p:txBody>
          <a:bodyPr/>
          <a:lstStyle/>
          <a:p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Отечественный опыт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управления  по-русски </a:t>
            </a: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 гений  №1 </a:t>
            </a:r>
            <a:b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2520280" cy="48965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marL="114300" indent="0" algn="ctr">
              <a:buNone/>
            </a:pPr>
            <a:r>
              <a:rPr lang="ru-RU" sz="1900" b="1" dirty="0" smtClean="0"/>
              <a:t>ФАНТАСТИЧЕСКИЕ</a:t>
            </a:r>
            <a:br>
              <a:rPr lang="ru-RU" sz="1900" b="1" dirty="0" smtClean="0"/>
            </a:br>
            <a:r>
              <a:rPr lang="ru-RU" sz="1900" b="1" dirty="0" smtClean="0"/>
              <a:t>РЕЗУЛЬТАТЫ</a:t>
            </a:r>
            <a:br>
              <a:rPr lang="ru-RU" sz="1900" b="1" dirty="0" smtClean="0"/>
            </a:br>
            <a:r>
              <a:rPr lang="ru-RU" sz="1900" b="1" dirty="0" smtClean="0"/>
              <a:t>ЕГО  РАБОТЫ</a:t>
            </a:r>
          </a:p>
          <a:p>
            <a:pPr marL="114300" indent="0" algn="ctr">
              <a:buNone/>
            </a:pPr>
            <a:endParaRPr lang="ru-RU" sz="1800" b="1" dirty="0" smtClean="0"/>
          </a:p>
          <a:p>
            <a:r>
              <a:rPr lang="ru-RU" sz="1800" dirty="0"/>
              <a:t>Вовлечение всего коллектива в управление</a:t>
            </a:r>
            <a:r>
              <a:rPr lang="ru-RU" sz="1800" dirty="0" smtClean="0"/>
              <a:t>,</a:t>
            </a:r>
          </a:p>
          <a:p>
            <a:r>
              <a:rPr lang="ru-RU" sz="1800" dirty="0" smtClean="0"/>
              <a:t>100%-</a:t>
            </a:r>
            <a:r>
              <a:rPr lang="ru-RU" sz="1800" dirty="0" err="1" smtClean="0"/>
              <a:t>ная</a:t>
            </a:r>
            <a:r>
              <a:rPr lang="ru-RU" sz="1800" dirty="0" smtClean="0"/>
              <a:t> лояльность и вовлеченность в работу;</a:t>
            </a:r>
            <a:endParaRPr lang="ru-RU" sz="1800" dirty="0"/>
          </a:p>
          <a:p>
            <a:r>
              <a:rPr lang="ru-RU" sz="1800" dirty="0"/>
              <a:t>Создание  успешных </a:t>
            </a:r>
            <a:r>
              <a:rPr lang="ru-RU" sz="1800" dirty="0" smtClean="0"/>
              <a:t>команд и хозяйств</a:t>
            </a:r>
            <a:r>
              <a:rPr lang="ru-RU" sz="1800" dirty="0"/>
              <a:t>, способных настроиться и перестроиться </a:t>
            </a:r>
            <a:br>
              <a:rPr lang="ru-RU" sz="1800" dirty="0"/>
            </a:br>
            <a:r>
              <a:rPr lang="ru-RU" sz="1800" dirty="0"/>
              <a:t>для выполнения любой задачи,</a:t>
            </a:r>
          </a:p>
          <a:p>
            <a:r>
              <a:rPr lang="ru-RU" sz="1800" dirty="0"/>
              <a:t>Успешное </a:t>
            </a:r>
            <a:r>
              <a:rPr lang="ru-RU" sz="1800" dirty="0" smtClean="0"/>
              <a:t>и быстрое внедрение </a:t>
            </a:r>
            <a:r>
              <a:rPr lang="ru-RU" sz="1800" dirty="0"/>
              <a:t>высоких технологий, технологических и организационно-экономических  инноваций .</a:t>
            </a:r>
          </a:p>
          <a:p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404664"/>
            <a:ext cx="9036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1"/>
                </a:solidFill>
              </a:rPr>
              <a:t>«Надо</a:t>
            </a:r>
            <a:r>
              <a:rPr lang="ru-RU" b="1" i="1" dirty="0">
                <a:solidFill>
                  <a:schemeClr val="accent1"/>
                </a:solidFill>
              </a:rPr>
              <a:t>, чтобы человек поступал правильно, по совести не тогда, когда на него смотрят, слышат, могут похвалить, а когда никто не видит и не знает об </a:t>
            </a:r>
            <a:r>
              <a:rPr lang="ru-RU" b="1" i="1" dirty="0" smtClean="0">
                <a:solidFill>
                  <a:schemeClr val="accent1"/>
                </a:solidFill>
              </a:rPr>
              <a:t>этом».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43808" y="1196752"/>
            <a:ext cx="619268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600" b="1" dirty="0" smtClean="0"/>
              <a:t>РАЗРАБОТАННЫЕ и ВНЕДРЕННЫЕ  УПРАВЛЕНЧЕСКИЕ ТЕХНОЛОГИИ</a:t>
            </a:r>
          </a:p>
          <a:p>
            <a:pPr algn="ctr"/>
            <a:endParaRPr lang="ru-RU" sz="1600" b="1" dirty="0" smtClean="0"/>
          </a:p>
          <a:p>
            <a:pPr algn="just"/>
            <a:r>
              <a:rPr lang="ru-RU" sz="1600" b="1" dirty="0" smtClean="0"/>
              <a:t>1</a:t>
            </a:r>
            <a:r>
              <a:rPr lang="ru-RU" sz="1600" b="1" dirty="0"/>
              <a:t>) </a:t>
            </a:r>
            <a:r>
              <a:rPr lang="ru-RU" sz="1600" b="1" dirty="0" smtClean="0"/>
              <a:t>ПООСЕВОЕ УПРАВЛЕНИЕ  - </a:t>
            </a:r>
            <a:r>
              <a:rPr lang="ru-RU" sz="1600" dirty="0" smtClean="0"/>
              <a:t>в Японии оно называется «</a:t>
            </a:r>
            <a:r>
              <a:rPr lang="ru-RU" sz="1600" b="1" dirty="0" err="1"/>
              <a:t>Хосин</a:t>
            </a:r>
            <a:r>
              <a:rPr lang="ru-RU" sz="1600" b="1" dirty="0"/>
              <a:t> </a:t>
            </a:r>
            <a:r>
              <a:rPr lang="ru-RU" sz="1600" b="1" dirty="0" err="1"/>
              <a:t>Канри</a:t>
            </a:r>
            <a:r>
              <a:rPr lang="ru-RU" sz="1600" dirty="0"/>
              <a:t>» </a:t>
            </a:r>
            <a:r>
              <a:rPr lang="ru-RU" sz="1600" dirty="0" smtClean="0"/>
              <a:t>(сияющие иглы):  </a:t>
            </a:r>
            <a:r>
              <a:rPr lang="ru-RU" sz="1600" dirty="0"/>
              <a:t>т</a:t>
            </a:r>
            <a:r>
              <a:rPr lang="ru-RU" sz="1600" dirty="0" smtClean="0"/>
              <a:t>ри </a:t>
            </a:r>
            <a:r>
              <a:rPr lang="ru-RU" sz="1600" dirty="0"/>
              <a:t>основные оси – качество, затраты, дисциплина </a:t>
            </a:r>
            <a:r>
              <a:rPr lang="ru-RU" sz="1600" dirty="0" smtClean="0"/>
              <a:t>поставок; и </a:t>
            </a:r>
            <a:r>
              <a:rPr lang="ru-RU" sz="1600" dirty="0"/>
              <a:t>две дополнительные – всеобщий уход за оборудованием и всеобщее </a:t>
            </a:r>
            <a:r>
              <a:rPr lang="ru-RU" sz="1600" dirty="0" smtClean="0"/>
              <a:t>обучение.</a:t>
            </a:r>
            <a:endParaRPr lang="ru-RU" sz="1600" dirty="0"/>
          </a:p>
          <a:p>
            <a:pPr algn="just"/>
            <a:r>
              <a:rPr lang="ru-RU" sz="1600" b="1" dirty="0"/>
              <a:t>2) </a:t>
            </a:r>
            <a:r>
              <a:rPr lang="ru-RU" sz="1600" b="1" dirty="0" smtClean="0"/>
              <a:t>ЦЕПОЧКИ ЭКСПЕРТОВ </a:t>
            </a:r>
            <a:r>
              <a:rPr lang="ru-RU" sz="1600" dirty="0" smtClean="0"/>
              <a:t>– получили  название  </a:t>
            </a:r>
            <a:r>
              <a:rPr lang="ru-RU" sz="1600" dirty="0" err="1" smtClean="0"/>
              <a:t>Харцбургской</a:t>
            </a:r>
            <a:r>
              <a:rPr lang="ru-RU" sz="1600" dirty="0" smtClean="0"/>
              <a:t> </a:t>
            </a:r>
            <a:r>
              <a:rPr lang="ru-RU" sz="1600" dirty="0"/>
              <a:t>модели управления профессора </a:t>
            </a:r>
            <a:r>
              <a:rPr lang="ru-RU" sz="1600" dirty="0" err="1"/>
              <a:t>Рейнхарда</a:t>
            </a:r>
            <a:r>
              <a:rPr lang="ru-RU" sz="1600" dirty="0"/>
              <a:t> Хона (</a:t>
            </a:r>
            <a:r>
              <a:rPr lang="ru-RU" sz="1600" dirty="0" smtClean="0"/>
              <a:t>Германия), апробированы  в </a:t>
            </a:r>
            <a:r>
              <a:rPr lang="ru-RU" sz="1600" dirty="0"/>
              <a:t>розничных гигантах </a:t>
            </a:r>
            <a:r>
              <a:rPr lang="ru-RU" sz="1600" dirty="0" err="1"/>
              <a:t>Aldi</a:t>
            </a:r>
            <a:r>
              <a:rPr lang="ru-RU" sz="1600" dirty="0"/>
              <a:t> </a:t>
            </a:r>
            <a:r>
              <a:rPr lang="ru-RU" sz="1600" dirty="0" err="1"/>
              <a:t>Nord</a:t>
            </a:r>
            <a:r>
              <a:rPr lang="ru-RU" sz="1600" dirty="0"/>
              <a:t> и </a:t>
            </a:r>
            <a:r>
              <a:rPr lang="ru-RU" sz="1600" dirty="0" err="1"/>
              <a:t>Aldi</a:t>
            </a:r>
            <a:r>
              <a:rPr lang="ru-RU" sz="1600" dirty="0"/>
              <a:t> </a:t>
            </a:r>
            <a:r>
              <a:rPr lang="ru-RU" sz="1600" dirty="0" err="1"/>
              <a:t>Zud</a:t>
            </a:r>
            <a:r>
              <a:rPr lang="ru-RU" sz="1600" dirty="0"/>
              <a:t>.</a:t>
            </a:r>
          </a:p>
          <a:p>
            <a:pPr algn="just"/>
            <a:r>
              <a:rPr lang="ru-RU" sz="1600" b="1" dirty="0"/>
              <a:t>3) </a:t>
            </a:r>
            <a:r>
              <a:rPr lang="ru-RU" sz="1600" b="1" dirty="0" smtClean="0"/>
              <a:t>КОРПОРАТИВНЫЙ УНИВЕРСИТЕТ</a:t>
            </a:r>
            <a:r>
              <a:rPr lang="ru-RU" sz="1600" dirty="0" smtClean="0"/>
              <a:t> – впервые сделал   </a:t>
            </a:r>
            <a:r>
              <a:rPr lang="ru-RU" sz="1600" dirty="0" err="1" smtClean="0"/>
              <a:t>McDonald’s</a:t>
            </a:r>
            <a:r>
              <a:rPr lang="ru-RU" sz="1600" dirty="0"/>
              <a:t>.</a:t>
            </a:r>
          </a:p>
          <a:p>
            <a:pPr algn="just"/>
            <a:r>
              <a:rPr lang="ru-RU" sz="1600" b="1" dirty="0"/>
              <a:t>4) </a:t>
            </a:r>
            <a:r>
              <a:rPr lang="ru-RU" sz="1600" b="1" dirty="0" smtClean="0"/>
              <a:t>СВЕРХГИБКИЕ «СКРИПТЫ» -  </a:t>
            </a:r>
            <a:r>
              <a:rPr lang="ru-RU" sz="1600" dirty="0" smtClean="0"/>
              <a:t>в  любой деятельности </a:t>
            </a:r>
            <a:r>
              <a:rPr lang="ru-RU" sz="1600" dirty="0"/>
              <a:t>не обойтись без </a:t>
            </a:r>
            <a:r>
              <a:rPr lang="ru-RU" sz="1600" dirty="0" smtClean="0"/>
              <a:t>жестких </a:t>
            </a:r>
            <a:r>
              <a:rPr lang="ru-RU" sz="1600" dirty="0"/>
              <a:t>и </a:t>
            </a:r>
            <a:r>
              <a:rPr lang="ru-RU" sz="1600" dirty="0" smtClean="0"/>
              <a:t>полужестких </a:t>
            </a:r>
            <a:r>
              <a:rPr lang="ru-RU" sz="1600" dirty="0"/>
              <a:t>инструкций </a:t>
            </a:r>
            <a:r>
              <a:rPr lang="ru-RU" sz="1600" dirty="0" smtClean="0"/>
              <a:t>и стандартов (скриптов). Осуществлять их непрерывное </a:t>
            </a:r>
            <a:r>
              <a:rPr lang="ru-RU" sz="1600" dirty="0"/>
              <a:t>изменение и адекватное применение </a:t>
            </a:r>
            <a:r>
              <a:rPr lang="ru-RU" sz="1600" dirty="0" smtClean="0"/>
              <a:t>–  также идея этого гения.  Японцы на основе этой идеи  сформулировали «</a:t>
            </a:r>
            <a:r>
              <a:rPr lang="ru-RU" sz="1600" b="1" dirty="0" smtClean="0"/>
              <a:t>КАЙЗЕН</a:t>
            </a:r>
            <a:r>
              <a:rPr lang="ru-RU" sz="1600" dirty="0" smtClean="0"/>
              <a:t>», американцы - управление </a:t>
            </a:r>
            <a:r>
              <a:rPr lang="ru-RU" sz="1600" dirty="0"/>
              <a:t>по гибким целям и системе </a:t>
            </a:r>
            <a:r>
              <a:rPr lang="ru-RU" sz="1600" dirty="0" smtClean="0"/>
              <a:t>«</a:t>
            </a:r>
            <a:r>
              <a:rPr lang="ru-RU" sz="1600" b="1" dirty="0" smtClean="0"/>
              <a:t>SCRUM»</a:t>
            </a:r>
            <a:r>
              <a:rPr lang="ru-RU" sz="1600" dirty="0" smtClean="0"/>
              <a:t>. </a:t>
            </a:r>
          </a:p>
          <a:p>
            <a:pPr algn="just"/>
            <a:r>
              <a:rPr lang="ru-RU" sz="1600" b="1" dirty="0" smtClean="0"/>
              <a:t>5</a:t>
            </a:r>
            <a:r>
              <a:rPr lang="ru-RU" sz="1600" b="1" dirty="0"/>
              <a:t>) </a:t>
            </a:r>
            <a:r>
              <a:rPr lang="ru-RU" sz="1600" b="1" dirty="0" smtClean="0"/>
              <a:t>МУЛЬТИПРОЕКТНОЕ УПРАВЛЕНИЕ</a:t>
            </a:r>
            <a:r>
              <a:rPr lang="ru-RU" sz="1600" dirty="0" smtClean="0"/>
              <a:t> – он называл </a:t>
            </a:r>
            <a:r>
              <a:rPr lang="ru-RU" sz="1600" dirty="0"/>
              <a:t>его «самым важным изобретением нашего коллектива за всю его историю». </a:t>
            </a:r>
            <a:endParaRPr lang="ru-RU" sz="1600" dirty="0" smtClean="0"/>
          </a:p>
          <a:p>
            <a:pPr algn="just"/>
            <a:r>
              <a:rPr lang="ru-RU" sz="1600" b="1" dirty="0" smtClean="0"/>
              <a:t>6) А также – ТИМБИЛДИНГИ, БРЭЙНСТОРМИНГИ, ФОРМИРОВАНИЕ ЛИДЕРОВ, выявление  </a:t>
            </a:r>
            <a:r>
              <a:rPr lang="ru-RU" sz="1600" b="1" dirty="0" err="1" smtClean="0"/>
              <a:t>пассионариев</a:t>
            </a:r>
            <a:r>
              <a:rPr lang="ru-RU" sz="1600" b="1" dirty="0" smtClean="0"/>
              <a:t> и проч.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1411205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1988 </a:t>
            </a: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год   по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решению </a:t>
            </a: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ЮНЕСКО 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был объявлен годом </a:t>
            </a:r>
            <a:b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Антона Семеновича Макаренко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5856" y="1355306"/>
            <a:ext cx="5626968" cy="488200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b="1" dirty="0" err="1" smtClean="0"/>
              <a:t>Макаренковедение</a:t>
            </a:r>
            <a:r>
              <a:rPr lang="ru-RU" sz="1800" dirty="0" smtClean="0"/>
              <a:t> – сотни ученых мира изучают </a:t>
            </a:r>
          </a:p>
          <a:p>
            <a:pPr marL="114300" indent="0">
              <a:buNone/>
            </a:pPr>
            <a:r>
              <a:rPr lang="ru-RU" sz="1800" dirty="0"/>
              <a:t>н</a:t>
            </a:r>
            <a:r>
              <a:rPr lang="ru-RU" sz="1800" dirty="0" smtClean="0"/>
              <a:t>аследие  гения  А.С. Макаренко </a:t>
            </a:r>
            <a:r>
              <a:rPr lang="ru-RU" sz="1800" dirty="0"/>
              <a:t> </a:t>
            </a:r>
            <a:r>
              <a:rPr lang="ru-RU" sz="1800" dirty="0" smtClean="0"/>
              <a:t>в разных странах.</a:t>
            </a:r>
          </a:p>
          <a:p>
            <a:pPr marL="114300" indent="0">
              <a:buNone/>
            </a:pPr>
            <a:r>
              <a:rPr lang="ru-RU" sz="1800" b="1" dirty="0" smtClean="0"/>
              <a:t>Явление Макаренко:</a:t>
            </a:r>
          </a:p>
          <a:p>
            <a:r>
              <a:rPr lang="ru-RU" sz="1800" dirty="0" smtClean="0"/>
              <a:t>имеет мировой масштаб, </a:t>
            </a:r>
          </a:p>
          <a:p>
            <a:r>
              <a:rPr lang="ru-RU" sz="1800" dirty="0" smtClean="0"/>
              <a:t>актуально и востребовано в западных и восточных ВУЗах и школах управления,</a:t>
            </a:r>
          </a:p>
          <a:p>
            <a:r>
              <a:rPr lang="ru-RU" sz="1800" dirty="0" smtClean="0"/>
              <a:t>с высоким экспортным </a:t>
            </a:r>
            <a:r>
              <a:rPr lang="ru-RU" sz="1800" dirty="0"/>
              <a:t>потенциалом, </a:t>
            </a:r>
            <a:endParaRPr lang="ru-RU" sz="1800" dirty="0" smtClean="0"/>
          </a:p>
          <a:p>
            <a:r>
              <a:rPr lang="ru-RU" sz="1800" dirty="0"/>
              <a:t>с</a:t>
            </a:r>
            <a:r>
              <a:rPr lang="ru-RU" sz="1800" dirty="0" smtClean="0"/>
              <a:t>амостоятельные, авторские, российские управленческие технологии,  очень подходящие  текущему моменту и российской ментальности, </a:t>
            </a:r>
          </a:p>
          <a:p>
            <a:r>
              <a:rPr lang="ru-RU" sz="1800" dirty="0" smtClean="0"/>
              <a:t>способные  дать новый потенциал  развития и синтеза аутентичной системы управления людьми и коллективами в России,</a:t>
            </a:r>
            <a:endParaRPr lang="ru-RU" sz="1800" b="1" dirty="0" smtClean="0"/>
          </a:p>
          <a:p>
            <a:pPr marL="114300" indent="0" algn="just">
              <a:buNone/>
            </a:pPr>
            <a:r>
              <a:rPr lang="ru-RU" sz="1800" b="1" dirty="0" smtClean="0"/>
              <a:t>… </a:t>
            </a:r>
            <a:r>
              <a:rPr lang="ru-RU" sz="1800" b="1" dirty="0"/>
              <a:t>к</a:t>
            </a:r>
            <a:r>
              <a:rPr lang="ru-RU" sz="1800" b="1" dirty="0" smtClean="0"/>
              <a:t>оторое наконец может и должно быть широко востребовано  в РФ. </a:t>
            </a:r>
            <a:endParaRPr lang="ru-RU" sz="18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412776"/>
            <a:ext cx="2592288" cy="450892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Важнейшие элементы системы </a:t>
            </a:r>
            <a:r>
              <a:rPr lang="ru-RU" b="1" dirty="0">
                <a:solidFill>
                  <a:schemeClr val="bg1"/>
                </a:solidFill>
              </a:rPr>
              <a:t>Макаренко </a:t>
            </a:r>
            <a:r>
              <a:rPr lang="ru-RU" b="1" dirty="0" smtClean="0">
                <a:solidFill>
                  <a:schemeClr val="bg1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1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1" dirty="0">
              <a:solidFill>
                <a:schemeClr val="bg1"/>
              </a:solidFill>
            </a:endParaRP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b="1" dirty="0">
                <a:solidFill>
                  <a:schemeClr val="bg1"/>
                </a:solidFill>
              </a:rPr>
              <a:t>Совесть.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b="1" dirty="0">
                <a:solidFill>
                  <a:schemeClr val="bg1"/>
                </a:solidFill>
              </a:rPr>
              <a:t>Самоуправление. 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b="1" dirty="0" smtClean="0">
                <a:solidFill>
                  <a:schemeClr val="bg1"/>
                </a:solidFill>
              </a:rPr>
              <a:t>Формат и правила.</a:t>
            </a:r>
            <a:endParaRPr lang="ru-RU" b="1" dirty="0">
              <a:solidFill>
                <a:schemeClr val="bg1"/>
              </a:solidFill>
            </a:endParaRP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b="1" dirty="0">
                <a:solidFill>
                  <a:schemeClr val="bg1"/>
                </a:solidFill>
              </a:rPr>
              <a:t>Воспитание трудом.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b="1" dirty="0">
                <a:solidFill>
                  <a:schemeClr val="bg1"/>
                </a:solidFill>
              </a:rPr>
              <a:t>Ядро коллектива.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b="1" dirty="0">
                <a:solidFill>
                  <a:schemeClr val="bg1"/>
                </a:solidFill>
              </a:rPr>
              <a:t>Воспитание коллективом (круговая порука).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b="1" dirty="0">
                <a:solidFill>
                  <a:schemeClr val="bg1"/>
                </a:solidFill>
              </a:rPr>
              <a:t>Игра. </a:t>
            </a:r>
            <a:endParaRPr lang="ru-RU" b="1" dirty="0" smtClean="0">
              <a:solidFill>
                <a:schemeClr val="bg1"/>
              </a:solidFill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362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38255"/>
            <a:ext cx="9144000" cy="778098"/>
          </a:xfrm>
        </p:spPr>
        <p:txBody>
          <a:bodyPr/>
          <a:lstStyle/>
          <a:p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Отечественный опыт  управления 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по-русски -  </a:t>
            </a: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гений  №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b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1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«Свежие идеи можно искать где угодно — в справочнике по биологии, художественном фильме, томике стихов или путешествии в другие земли</a:t>
            </a:r>
            <a:r>
              <a:rPr lang="ru-RU" sz="1800" b="1" i="1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.»</a:t>
            </a:r>
            <a:endParaRPr lang="ru-RU" sz="1800" b="1" i="1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5580112" cy="3501347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ru-RU" sz="1800" dirty="0" smtClean="0"/>
              <a:t>Впервые в мире  создал  универсальную  Теорию </a:t>
            </a:r>
            <a:br>
              <a:rPr lang="ru-RU" sz="1800" dirty="0" smtClean="0"/>
            </a:br>
            <a:r>
              <a:rPr lang="ru-RU" sz="1800" dirty="0" smtClean="0"/>
              <a:t>о </a:t>
            </a:r>
            <a:r>
              <a:rPr lang="ru-RU" sz="1800" dirty="0"/>
              <a:t>механизмах развития технических систем и методах решения изобретательских </a:t>
            </a:r>
            <a:r>
              <a:rPr lang="ru-RU" sz="1800" dirty="0" smtClean="0"/>
              <a:t>задач и  общую  Теории </a:t>
            </a:r>
            <a:r>
              <a:rPr lang="ru-RU" sz="1800" dirty="0"/>
              <a:t>сильного </a:t>
            </a:r>
            <a:r>
              <a:rPr lang="ru-RU" sz="1800" dirty="0" smtClean="0"/>
              <a:t>мышления;</a:t>
            </a:r>
          </a:p>
          <a:p>
            <a:pPr>
              <a:spcBef>
                <a:spcPts val="600"/>
              </a:spcBef>
            </a:pPr>
            <a:r>
              <a:rPr lang="ru-RU" sz="1800" dirty="0" smtClean="0"/>
              <a:t>Разработал  </a:t>
            </a:r>
            <a:r>
              <a:rPr lang="ru-RU" sz="1800" b="1" dirty="0" smtClean="0"/>
              <a:t>40</a:t>
            </a:r>
            <a:r>
              <a:rPr lang="ru-RU" sz="1800" b="1" dirty="0"/>
              <a:t> </a:t>
            </a:r>
            <a:r>
              <a:rPr lang="ru-RU" sz="1800" b="1" dirty="0" smtClean="0"/>
              <a:t>стандартных приемов (технологий)  </a:t>
            </a:r>
            <a:r>
              <a:rPr lang="ru-RU" sz="1800" dirty="0" smtClean="0"/>
              <a:t>решения задач, в том числе </a:t>
            </a:r>
            <a:r>
              <a:rPr lang="ru-RU" sz="1800" dirty="0"/>
              <a:t>у</a:t>
            </a:r>
            <a:r>
              <a:rPr lang="ru-RU" sz="1800" dirty="0" smtClean="0"/>
              <a:t>правленческих;</a:t>
            </a:r>
          </a:p>
          <a:p>
            <a:pPr>
              <a:spcBef>
                <a:spcPts val="600"/>
              </a:spcBef>
            </a:pPr>
            <a:r>
              <a:rPr lang="ru-RU" sz="1800" dirty="0" smtClean="0"/>
              <a:t>Предложил методы снятия </a:t>
            </a:r>
            <a:r>
              <a:rPr lang="ru-RU" sz="1800" dirty="0"/>
              <a:t>психологической инерции и усиления творческого </a:t>
            </a:r>
            <a:r>
              <a:rPr lang="ru-RU" sz="1800" dirty="0" smtClean="0"/>
              <a:t>воображения.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70891" y="3717032"/>
            <a:ext cx="5256584" cy="23083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fontAlgn="base"/>
            <a:r>
              <a:rPr lang="ru-RU" b="1" dirty="0" smtClean="0">
                <a:solidFill>
                  <a:schemeClr val="tx2"/>
                </a:solidFill>
              </a:rPr>
              <a:t>Доказал, </a:t>
            </a:r>
            <a:r>
              <a:rPr lang="ru-RU" b="1" dirty="0">
                <a:solidFill>
                  <a:schemeClr val="tx2"/>
                </a:solidFill>
              </a:rPr>
              <a:t>что </a:t>
            </a:r>
            <a:r>
              <a:rPr lang="ru-RU" b="1" dirty="0" smtClean="0">
                <a:solidFill>
                  <a:schemeClr val="tx2"/>
                </a:solidFill>
              </a:rPr>
              <a:t>можно эффективно решать любые  задачи, применяя разработанные им технологии и механизмы принятия решений.</a:t>
            </a:r>
          </a:p>
          <a:p>
            <a:pPr fontAlgn="base"/>
            <a:r>
              <a:rPr lang="ru-RU" b="1" dirty="0" smtClean="0">
                <a:solidFill>
                  <a:schemeClr val="tx2"/>
                </a:solidFill>
              </a:rPr>
              <a:t>Показал, что обычное </a:t>
            </a:r>
            <a:r>
              <a:rPr lang="ru-RU" b="1" dirty="0">
                <a:solidFill>
                  <a:schemeClr val="tx2"/>
                </a:solidFill>
              </a:rPr>
              <a:t>мышление из-за психологической инерции идет шаблонными </a:t>
            </a:r>
            <a:r>
              <a:rPr lang="ru-RU" b="1" dirty="0" smtClean="0">
                <a:solidFill>
                  <a:schemeClr val="tx2"/>
                </a:solidFill>
              </a:rPr>
              <a:t>путями. А  применение  его теории позволяет уходить </a:t>
            </a:r>
            <a:r>
              <a:rPr lang="ru-RU" b="1" dirty="0">
                <a:solidFill>
                  <a:schemeClr val="tx2"/>
                </a:solidFill>
              </a:rPr>
              <a:t>от </a:t>
            </a:r>
            <a:r>
              <a:rPr lang="ru-RU" b="1" dirty="0" smtClean="0">
                <a:solidFill>
                  <a:schemeClr val="tx2"/>
                </a:solidFill>
              </a:rPr>
              <a:t>шаблонного мышления, и генерировать нетривиальные решения.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36096" y="1136656"/>
            <a:ext cx="3528926" cy="54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2286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ru-RU" dirty="0"/>
              <a:t>Книги переведены на десятки иностранных языков. </a:t>
            </a:r>
          </a:p>
          <a:p>
            <a:pPr marL="342900" indent="-2286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ru-RU" dirty="0"/>
              <a:t>Большинство </a:t>
            </a:r>
            <a:r>
              <a:rPr lang="ru-RU" dirty="0" smtClean="0"/>
              <a:t>ВУЗов и успешных </a:t>
            </a:r>
            <a:r>
              <a:rPr lang="ru-RU" dirty="0"/>
              <a:t>компаний мира активно используют наследие этого </a:t>
            </a:r>
            <a:r>
              <a:rPr lang="ru-RU" dirty="0" smtClean="0"/>
              <a:t>гения.  </a:t>
            </a:r>
            <a:br>
              <a:rPr lang="ru-RU" dirty="0" smtClean="0"/>
            </a:br>
            <a:r>
              <a:rPr lang="ru-RU" dirty="0" smtClean="0"/>
              <a:t>Среди </a:t>
            </a:r>
            <a:r>
              <a:rPr lang="ru-RU" dirty="0"/>
              <a:t>них: </a:t>
            </a:r>
            <a:r>
              <a:rPr lang="en-US" dirty="0"/>
              <a:t>ABB; Boeing; Siemens; Chrysler; Colgate Palmolive; Delphi; Ford; Gillette; Intel; LG Electronics Inc.; Lucent Technologies, Inc.; Motorola; Nippon Chemi-Con, Japan; Samsung Electronics; Texas Instruments; United Technologies; VLSI Technology Inc.; Western Digital Corporation; Whirlpool; Xerox </a:t>
            </a:r>
            <a:r>
              <a:rPr lang="ru-RU" dirty="0"/>
              <a:t>и </a:t>
            </a:r>
            <a:r>
              <a:rPr lang="ru-RU" dirty="0" smtClean="0"/>
              <a:t> многие другие.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1475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Генрих  </a:t>
            </a:r>
            <a:r>
              <a:rPr lang="ru-RU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Саулович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Альтшуллер</a:t>
            </a: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b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всемирно признанный методолог и изобретатель 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4968552" cy="5661248"/>
          </a:xfrm>
        </p:spPr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ru-RU" sz="2300" b="1" dirty="0" smtClean="0">
                <a:solidFill>
                  <a:schemeClr val="accent1"/>
                </a:solidFill>
              </a:rPr>
              <a:t>ОСНОВНЫЕ ФУНКЦИИ ТРИЗ</a:t>
            </a:r>
            <a:endParaRPr lang="ru-RU" sz="2300" b="1" dirty="0">
              <a:solidFill>
                <a:schemeClr val="accent1"/>
              </a:solidFill>
            </a:endParaRPr>
          </a:p>
          <a:p>
            <a:pPr marL="355600" indent="-241300">
              <a:buFont typeface="+mj-lt"/>
              <a:buAutoNum type="arabicPeriod"/>
            </a:pPr>
            <a:r>
              <a:rPr lang="ru-RU" sz="2300" b="1" dirty="0"/>
              <a:t>Решение творческих и изобретательских </a:t>
            </a:r>
            <a:r>
              <a:rPr lang="ru-RU" sz="2300" b="1" dirty="0" smtClean="0"/>
              <a:t/>
            </a:r>
            <a:br>
              <a:rPr lang="ru-RU" sz="2300" b="1" dirty="0" smtClean="0"/>
            </a:br>
            <a:r>
              <a:rPr lang="ru-RU" sz="2300" b="1" dirty="0" smtClean="0"/>
              <a:t>задач </a:t>
            </a:r>
            <a:r>
              <a:rPr lang="ru-RU" sz="2300" b="1" dirty="0"/>
              <a:t>любой сложности и </a:t>
            </a:r>
            <a:r>
              <a:rPr lang="ru-RU" sz="2300" b="1" dirty="0" smtClean="0"/>
              <a:t>направленности</a:t>
            </a:r>
            <a:endParaRPr lang="ru-RU" sz="2300" b="1" dirty="0"/>
          </a:p>
          <a:p>
            <a:pPr marL="355600" indent="-241300">
              <a:buFont typeface="+mj-lt"/>
              <a:buAutoNum type="arabicPeriod"/>
            </a:pPr>
            <a:r>
              <a:rPr lang="ru-RU" sz="2300" b="1" dirty="0"/>
              <a:t>Прогнозирование развития </a:t>
            </a:r>
            <a:r>
              <a:rPr lang="ru-RU" sz="2300" b="1" dirty="0" smtClean="0"/>
              <a:t> систем и </a:t>
            </a:r>
            <a:r>
              <a:rPr lang="ru-RU" sz="2300" b="1" dirty="0"/>
              <a:t>получение </a:t>
            </a:r>
            <a:r>
              <a:rPr lang="ru-RU" sz="2300" b="1" dirty="0" smtClean="0"/>
              <a:t>перспективных и  новых решений </a:t>
            </a:r>
          </a:p>
          <a:p>
            <a:pPr marL="355600" indent="-241300">
              <a:buFont typeface="+mj-lt"/>
              <a:buAutoNum type="arabicPeriod"/>
            </a:pPr>
            <a:r>
              <a:rPr lang="ru-RU" sz="2300" b="1" dirty="0" smtClean="0"/>
              <a:t>Развитие </a:t>
            </a:r>
            <a:r>
              <a:rPr lang="ru-RU" sz="2300" b="1" dirty="0"/>
              <a:t>качеств творческой </a:t>
            </a:r>
            <a:r>
              <a:rPr lang="ru-RU" sz="2300" b="1" dirty="0" smtClean="0"/>
              <a:t>личности</a:t>
            </a:r>
            <a:endParaRPr lang="ru-RU" sz="2300" b="1" dirty="0"/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ВСПОМОГАТЕЛЬНЫЕ ФУНКЦИИ ТРИЗ</a:t>
            </a:r>
          </a:p>
          <a:p>
            <a:r>
              <a:rPr lang="ru-RU" sz="2300" dirty="0" smtClean="0"/>
              <a:t>Максимально </a:t>
            </a:r>
            <a:r>
              <a:rPr lang="ru-RU" sz="2300" dirty="0"/>
              <a:t>эффективное использование ресурсов </a:t>
            </a:r>
            <a:r>
              <a:rPr lang="ru-RU" sz="2300" dirty="0" smtClean="0"/>
              <a:t>для </a:t>
            </a:r>
            <a:r>
              <a:rPr lang="ru-RU" sz="2300" dirty="0"/>
              <a:t>решения проблем</a:t>
            </a:r>
          </a:p>
          <a:p>
            <a:r>
              <a:rPr lang="ru-RU" sz="2300" dirty="0"/>
              <a:t>Выявление проблем, трудностей и задач </a:t>
            </a:r>
            <a:r>
              <a:rPr lang="ru-RU" sz="2300" dirty="0" smtClean="0"/>
              <a:t/>
            </a:r>
            <a:br>
              <a:rPr lang="ru-RU" sz="2300" dirty="0" smtClean="0"/>
            </a:br>
            <a:r>
              <a:rPr lang="ru-RU" sz="2300" dirty="0" smtClean="0"/>
              <a:t>при </a:t>
            </a:r>
            <a:r>
              <a:rPr lang="ru-RU" sz="2300" dirty="0"/>
              <a:t>работе с системами и при их развитии</a:t>
            </a:r>
          </a:p>
          <a:p>
            <a:r>
              <a:rPr lang="ru-RU" sz="2300" dirty="0" smtClean="0"/>
              <a:t>Объективная </a:t>
            </a:r>
            <a:r>
              <a:rPr lang="ru-RU" sz="2300" dirty="0"/>
              <a:t>оценка решений</a:t>
            </a:r>
          </a:p>
          <a:p>
            <a:r>
              <a:rPr lang="ru-RU" sz="2300" dirty="0"/>
              <a:t>Систематизирование знаний любых </a:t>
            </a:r>
            <a:r>
              <a:rPr lang="ru-RU" sz="2300" dirty="0" smtClean="0"/>
              <a:t>областей</a:t>
            </a:r>
            <a:endParaRPr lang="ru-RU" sz="2300" dirty="0"/>
          </a:p>
          <a:p>
            <a:r>
              <a:rPr lang="ru-RU" sz="2300" dirty="0"/>
              <a:t>Развитие творческого воображения и мышления и творческих коллективов.</a:t>
            </a:r>
          </a:p>
          <a:p>
            <a:r>
              <a:rPr lang="ru-RU" sz="2300" dirty="0" smtClean="0"/>
              <a:t>Решение </a:t>
            </a:r>
            <a:r>
              <a:rPr lang="ru-RU" sz="2300" dirty="0"/>
              <a:t>научных и исследовательских </a:t>
            </a:r>
            <a:r>
              <a:rPr lang="ru-RU" sz="2300" dirty="0" smtClean="0"/>
              <a:t>задач</a:t>
            </a:r>
            <a:endParaRPr lang="ru-RU" sz="23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436096" y="1196752"/>
            <a:ext cx="360395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ТРИЗ — уникальный </a:t>
            </a:r>
            <a:r>
              <a:rPr lang="ru-RU" b="1" dirty="0" smtClean="0"/>
              <a:t>ОТЕЧЕСТВЕННЫЙ  инструмент, востребованный во всем мире, кот. может быть эффективно использован для внедрения в систему управления по-русски, </a:t>
            </a:r>
            <a:r>
              <a:rPr lang="ru-RU" dirty="0" smtClean="0"/>
              <a:t>для:</a:t>
            </a:r>
            <a:endParaRPr lang="ru-RU" dirty="0"/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dirty="0"/>
              <a:t>поиска нетривиальных идей,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dirty="0"/>
              <a:t>выявления и решения многих </a:t>
            </a:r>
            <a:r>
              <a:rPr lang="ru-RU" dirty="0" smtClean="0"/>
              <a:t>проблем</a:t>
            </a:r>
            <a:r>
              <a:rPr lang="ru-RU" dirty="0"/>
              <a:t>,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dirty="0"/>
              <a:t>выбора перспективных направлений развития техники, технологии и снижения затрат на их разработку и производство,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dirty="0"/>
              <a:t>развития творческого </a:t>
            </a:r>
            <a:r>
              <a:rPr lang="ru-RU" dirty="0" smtClean="0"/>
              <a:t>мышления, формирования </a:t>
            </a:r>
            <a:r>
              <a:rPr lang="ru-RU" dirty="0"/>
              <a:t>творческой личности и коллективов.</a:t>
            </a:r>
          </a:p>
        </p:txBody>
      </p:sp>
    </p:spTree>
    <p:extLst>
      <p:ext uri="{BB962C8B-B14F-4D97-AF65-F5344CB8AC3E}">
        <p14:creationId xmlns:p14="http://schemas.microsoft.com/office/powerpoint/2010/main" val="410551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000066" y="2719665"/>
            <a:ext cx="2880320" cy="25683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38255"/>
            <a:ext cx="8856984" cy="778098"/>
          </a:xfrm>
        </p:spPr>
        <p:txBody>
          <a:bodyPr/>
          <a:lstStyle/>
          <a:p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Именно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развитии систем  управления будет  проходить передний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край борьбы  </a:t>
            </a: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  конкурентоспособность России</a:t>
            </a:r>
            <a:endParaRPr lang="ru-RU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1680073"/>
          </a:xfrm>
        </p:spPr>
        <p:txBody>
          <a:bodyPr>
            <a:normAutofit fontScale="92500" lnSpcReduction="10000"/>
          </a:bodyPr>
          <a:lstStyle/>
          <a:p>
            <a:pPr marL="114300" indent="0" algn="just">
              <a:buNone/>
            </a:pPr>
            <a:r>
              <a:rPr lang="ru-RU" sz="1800" b="1" dirty="0"/>
              <a:t>Широкое внедрение в практику новых методов управления кадрами объективно </a:t>
            </a:r>
            <a:r>
              <a:rPr lang="ru-RU" sz="1800" b="1" dirty="0" smtClean="0"/>
              <a:t>необходимо для обеспечения </a:t>
            </a:r>
            <a:r>
              <a:rPr lang="ru-RU" sz="1800" b="1" dirty="0"/>
              <a:t>конкурентоспособности </a:t>
            </a:r>
            <a:r>
              <a:rPr lang="ru-RU" sz="1800" b="1" dirty="0" smtClean="0"/>
              <a:t>страны.</a:t>
            </a:r>
            <a:endParaRPr lang="ru-RU" sz="1800" b="1" dirty="0"/>
          </a:p>
          <a:p>
            <a:pPr marL="114300" indent="0" algn="just">
              <a:buNone/>
            </a:pPr>
            <a:r>
              <a:rPr lang="ru-RU" sz="1800" b="1" dirty="0" smtClean="0"/>
              <a:t>Для этого целесообразно учитывать отечественный опыт «управления по-русски»  и интегрировать его в применяемую «западную модель» управления.</a:t>
            </a:r>
          </a:p>
          <a:p>
            <a:pPr marL="114300" indent="0" algn="just">
              <a:buNone/>
            </a:pPr>
            <a:r>
              <a:rPr lang="ru-RU" sz="1800" b="1" dirty="0"/>
              <a:t>В качестве </a:t>
            </a:r>
            <a:r>
              <a:rPr lang="ru-RU" sz="1800" b="1" dirty="0" smtClean="0"/>
              <a:t>«ФИРМЕННЫХ РУССКИХ КЛЮЧЕЙ» </a:t>
            </a:r>
            <a:r>
              <a:rPr lang="ru-RU" sz="1800" b="1" dirty="0"/>
              <a:t>к развитию системы «управления по-русски» </a:t>
            </a:r>
            <a:r>
              <a:rPr lang="ru-RU" sz="1800" b="1" dirty="0" smtClean="0"/>
              <a:t>предлагаются </a:t>
            </a:r>
            <a:r>
              <a:rPr lang="ru-RU" sz="1800" b="1" dirty="0"/>
              <a:t>к рассмотрению :</a:t>
            </a:r>
          </a:p>
          <a:p>
            <a:pPr marL="114300" indent="0" algn="just">
              <a:buNone/>
            </a:pPr>
            <a:endParaRPr lang="ru-RU" sz="1800" b="1" dirty="0" smtClean="0"/>
          </a:p>
          <a:p>
            <a:pPr marL="114300" indent="0" algn="just">
              <a:buNone/>
            </a:pPr>
            <a:endParaRPr lang="ru-RU" sz="1800" b="1" dirty="0" smtClean="0"/>
          </a:p>
          <a:p>
            <a:pPr marL="114300" indent="0" algn="just">
              <a:buNone/>
            </a:pPr>
            <a:endParaRPr lang="ru-RU" sz="1800" b="1" dirty="0" smtClean="0"/>
          </a:p>
          <a:p>
            <a:pPr marL="114300" indent="0" algn="just">
              <a:buNone/>
            </a:pPr>
            <a:endParaRPr lang="ru-RU" sz="1800" b="1" dirty="0" smtClean="0"/>
          </a:p>
          <a:p>
            <a:pPr marL="114300" indent="0" algn="just">
              <a:buNone/>
            </a:pPr>
            <a:endParaRPr lang="ru-RU" sz="1800" b="1" dirty="0" smtClean="0"/>
          </a:p>
          <a:p>
            <a:pPr marL="114300" indent="0" algn="just">
              <a:buNone/>
            </a:pPr>
            <a:endParaRPr lang="ru-RU" sz="1800" b="1" dirty="0" smtClean="0"/>
          </a:p>
          <a:p>
            <a:pPr algn="just"/>
            <a:endParaRPr lang="ru-RU" sz="1800" b="1" dirty="0" smtClean="0"/>
          </a:p>
          <a:p>
            <a:pPr algn="just"/>
            <a:endParaRPr lang="ru-RU" sz="1800" b="1" dirty="0" smtClean="0"/>
          </a:p>
          <a:p>
            <a:pPr marL="114300" indent="0" algn="just">
              <a:buNone/>
            </a:pPr>
            <a:endParaRPr lang="ru-RU" sz="1800" b="1" dirty="0" smtClean="0"/>
          </a:p>
          <a:p>
            <a:pPr marL="114300" indent="0" algn="just">
              <a:buNone/>
            </a:pPr>
            <a:endParaRPr lang="ru-RU" sz="1800" b="1" dirty="0" smtClean="0"/>
          </a:p>
          <a:p>
            <a:pPr marL="114300" indent="0" algn="just">
              <a:buNone/>
            </a:pPr>
            <a:endParaRPr lang="ru-RU" sz="1800" b="1" dirty="0" smtClean="0"/>
          </a:p>
          <a:p>
            <a:pPr marL="114300" indent="0" algn="just">
              <a:buNone/>
            </a:pPr>
            <a:endParaRPr lang="ru-RU" sz="1800" b="1" dirty="0" smtClean="0"/>
          </a:p>
          <a:p>
            <a:pPr algn="just"/>
            <a:endParaRPr lang="ru-RU" sz="1800" b="1" dirty="0" smtClean="0"/>
          </a:p>
          <a:p>
            <a:pPr algn="just"/>
            <a:endParaRPr lang="ru-RU" sz="1800" b="1" dirty="0" smtClean="0"/>
          </a:p>
          <a:p>
            <a:pPr algn="just"/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9426" y="2732809"/>
            <a:ext cx="5760640" cy="233910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СОВЕСТЬ: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b="1" dirty="0" smtClean="0"/>
              <a:t>как внешняя установка и </a:t>
            </a:r>
            <a:r>
              <a:rPr lang="ru-RU" sz="1600" b="1" dirty="0"/>
              <a:t>внутренний </a:t>
            </a:r>
            <a:r>
              <a:rPr lang="ru-RU" sz="1600" b="1" dirty="0" smtClean="0"/>
              <a:t>настрой, поддерживаемые с </a:t>
            </a:r>
            <a:r>
              <a:rPr lang="ru-RU" sz="1600" b="1" dirty="0"/>
              <a:t>помощью </a:t>
            </a:r>
            <a:r>
              <a:rPr lang="ru-RU" sz="1600" b="1" dirty="0" smtClean="0"/>
              <a:t>СМИ, </a:t>
            </a:r>
            <a:r>
              <a:rPr lang="ru-RU" sz="1600" b="1" dirty="0"/>
              <a:t>учебных заведений, специалистов </a:t>
            </a:r>
            <a:r>
              <a:rPr lang="en-US" sz="1600" b="1" dirty="0"/>
              <a:t>HR</a:t>
            </a:r>
            <a:r>
              <a:rPr lang="ru-RU" sz="1600" b="1" dirty="0"/>
              <a:t>, экспертного сообщества,  в рамках единой концепции («совесть – наше все» </a:t>
            </a:r>
            <a:r>
              <a:rPr lang="ru-RU" sz="1600" b="1" dirty="0">
                <a:sym typeface="Wingdings" panose="05000000000000000000" pitchFamily="2" charset="2"/>
              </a:rPr>
              <a:t></a:t>
            </a:r>
            <a:r>
              <a:rPr lang="ru-RU" sz="1600" b="1" dirty="0" smtClean="0">
                <a:sym typeface="Wingdings" panose="05000000000000000000" pitchFamily="2" charset="2"/>
              </a:rPr>
              <a:t>)</a:t>
            </a:r>
            <a:r>
              <a:rPr lang="ru-RU" sz="1600" b="1" dirty="0" smtClean="0"/>
              <a:t>; </a:t>
            </a:r>
            <a:endParaRPr lang="ru-RU" sz="16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b="1" dirty="0"/>
              <a:t>как   </a:t>
            </a:r>
            <a:r>
              <a:rPr lang="ru-RU" sz="1600" b="1" dirty="0" err="1"/>
              <a:t>саморегулятор</a:t>
            </a:r>
            <a:r>
              <a:rPr lang="ru-RU" sz="1600" b="1" dirty="0"/>
              <a:t> рабочих поведенческих характеристик  управленцев и специалистов </a:t>
            </a:r>
            <a:r>
              <a:rPr lang="ru-RU" sz="1600" b="1" dirty="0" smtClean="0"/>
              <a:t>;</a:t>
            </a:r>
            <a:endParaRPr lang="ru-RU" sz="16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b="1" dirty="0" smtClean="0"/>
              <a:t>как основа </a:t>
            </a:r>
            <a:r>
              <a:rPr lang="ru-RU" sz="1600" b="1" dirty="0"/>
              <a:t>для проведения коррекции текущего делового и профессионального </a:t>
            </a:r>
            <a:r>
              <a:rPr lang="ru-RU" sz="1600" b="1" dirty="0" smtClean="0"/>
              <a:t>поведения работников.</a:t>
            </a:r>
            <a:endParaRPr lang="ru-RU" sz="1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5058169"/>
            <a:ext cx="8640960" cy="10895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114300" indent="0" algn="just">
              <a:lnSpc>
                <a:spcPct val="90000"/>
              </a:lnSpc>
              <a:buNone/>
            </a:pPr>
            <a:r>
              <a:rPr lang="ru-RU" b="1" dirty="0">
                <a:solidFill>
                  <a:schemeClr val="bg1"/>
                </a:solidFill>
              </a:rPr>
              <a:t>Ставка на совесть, </a:t>
            </a:r>
            <a:r>
              <a:rPr lang="ru-RU" b="1" dirty="0" err="1">
                <a:solidFill>
                  <a:schemeClr val="bg1"/>
                </a:solidFill>
              </a:rPr>
              <a:t>взаимоувязывающая</a:t>
            </a:r>
            <a:r>
              <a:rPr lang="ru-RU" b="1" dirty="0">
                <a:solidFill>
                  <a:schemeClr val="bg1"/>
                </a:solidFill>
              </a:rPr>
              <a:t>  разум и эмоции, ее возвращение в </a:t>
            </a:r>
            <a:r>
              <a:rPr lang="ru-RU" b="1" dirty="0" smtClean="0">
                <a:solidFill>
                  <a:schemeClr val="bg1"/>
                </a:solidFill>
              </a:rPr>
              <a:t>деловую этику </a:t>
            </a:r>
            <a:r>
              <a:rPr lang="ru-RU" b="1" dirty="0">
                <a:solidFill>
                  <a:schemeClr val="bg1"/>
                </a:solidFill>
              </a:rPr>
              <a:t>и </a:t>
            </a:r>
            <a:r>
              <a:rPr lang="ru-RU" b="1" dirty="0" smtClean="0">
                <a:solidFill>
                  <a:schemeClr val="bg1"/>
                </a:solidFill>
              </a:rPr>
              <a:t>рабочее поведение, </a:t>
            </a:r>
            <a:r>
              <a:rPr lang="ru-RU" b="1" dirty="0">
                <a:solidFill>
                  <a:schemeClr val="bg1"/>
                </a:solidFill>
              </a:rPr>
              <a:t>а также </a:t>
            </a:r>
            <a:r>
              <a:rPr lang="ru-RU" b="1" dirty="0" smtClean="0">
                <a:solidFill>
                  <a:schemeClr val="bg1"/>
                </a:solidFill>
              </a:rPr>
              <a:t>широкое включение в управление фактора ТРИЗ и «русской смекалки</a:t>
            </a:r>
            <a:r>
              <a:rPr lang="ru-RU" b="1" dirty="0">
                <a:solidFill>
                  <a:schemeClr val="bg1"/>
                </a:solidFill>
              </a:rPr>
              <a:t>», </a:t>
            </a:r>
            <a:r>
              <a:rPr lang="ru-RU" b="1" dirty="0" smtClean="0">
                <a:solidFill>
                  <a:schemeClr val="bg1"/>
                </a:solidFill>
              </a:rPr>
              <a:t>позволят купировать многие недостатки </a:t>
            </a:r>
            <a:r>
              <a:rPr lang="ru-RU" b="1" dirty="0">
                <a:solidFill>
                  <a:schemeClr val="bg1"/>
                </a:solidFill>
              </a:rPr>
              <a:t>существующей системы </a:t>
            </a:r>
            <a:r>
              <a:rPr lang="ru-RU" b="1" dirty="0" smtClean="0">
                <a:solidFill>
                  <a:schemeClr val="bg1"/>
                </a:solidFill>
              </a:rPr>
              <a:t>управления кадрами, </a:t>
            </a:r>
            <a:r>
              <a:rPr lang="ru-RU" b="1" dirty="0">
                <a:solidFill>
                  <a:schemeClr val="bg1"/>
                </a:solidFill>
              </a:rPr>
              <a:t>при одновременном </a:t>
            </a:r>
            <a:r>
              <a:rPr lang="ru-RU" b="1" dirty="0" smtClean="0">
                <a:solidFill>
                  <a:schemeClr val="bg1"/>
                </a:solidFill>
              </a:rPr>
              <a:t>ее сохранении.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17214" y="2721649"/>
            <a:ext cx="2736304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ИЗОБРЕТАТЕЛЬНОСТЬ:</a:t>
            </a:r>
            <a:endParaRPr lang="ru-RU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b="1" dirty="0" smtClean="0"/>
              <a:t>ТРИЗ как  </a:t>
            </a:r>
            <a:r>
              <a:rPr lang="ru-RU" sz="1600" b="1" dirty="0" smtClean="0"/>
              <a:t>система стимулирования потока нетривиальных решений стоящих сегодня перед российской экономикой и управленцами и специалистами сложных задач.  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1035820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6439" y="3207126"/>
            <a:ext cx="7499168" cy="2677183"/>
          </a:xfrm>
          <a:solidFill>
            <a:schemeClr val="bg1"/>
          </a:solidFill>
        </p:spPr>
        <p:txBody>
          <a:bodyPr/>
          <a:lstStyle/>
          <a:p>
            <a:pPr algn="ctr">
              <a:spcBef>
                <a:spcPts val="1200"/>
              </a:spcBef>
            </a:pPr>
            <a:r>
              <a:rPr lang="ru-RU" sz="2200" b="1" dirty="0">
                <a:solidFill>
                  <a:srgbClr val="1F497D"/>
                </a:solidFill>
              </a:rPr>
              <a:t>СПАСИБО   ЗА   ВНИМАНИЕ  </a:t>
            </a:r>
            <a:r>
              <a:rPr lang="ru-RU" sz="2200" b="1" dirty="0" smtClean="0">
                <a:solidFill>
                  <a:srgbClr val="1F497D"/>
                </a:solidFill>
              </a:rPr>
              <a:t>!</a:t>
            </a:r>
            <a:br>
              <a:rPr lang="ru-RU" sz="2200" b="1" dirty="0" smtClean="0">
                <a:solidFill>
                  <a:srgbClr val="1F497D"/>
                </a:solidFill>
              </a:rPr>
            </a:b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Управляющий партнер, к.э.н.</a:t>
            </a:r>
            <a:b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Ольга Самоварова</a:t>
            </a:r>
            <a:b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тел. +7 (812) 313 - 31 -21</a:t>
            </a:r>
            <a:b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почта: 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samovarova@spg-group.ru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сайт: 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www.spg-group.ru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Санкт-Петербург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Москва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59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ТЕКУЩИЙ  ИСТОРИЧЕСКИЙ  МОМЕНТ …</a:t>
            </a:r>
            <a:endParaRPr lang="ru-RU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0072" y="1728781"/>
            <a:ext cx="3744416" cy="305293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dirty="0" smtClean="0"/>
              <a:t>Существенное возрастание требований к качеству управления во всех сферах деятельности, включая:</a:t>
            </a:r>
          </a:p>
          <a:p>
            <a:pPr marL="712788" indent="-447675"/>
            <a:r>
              <a:rPr lang="ru-RU" sz="1800" dirty="0" smtClean="0"/>
              <a:t>ФОИВ и РОИВ</a:t>
            </a:r>
          </a:p>
          <a:p>
            <a:pPr marL="712788" indent="-447675"/>
            <a:r>
              <a:rPr lang="ru-RU" sz="1800" dirty="0" smtClean="0"/>
              <a:t>Промышленность</a:t>
            </a:r>
          </a:p>
          <a:p>
            <a:pPr marL="712788" indent="-447675"/>
            <a:r>
              <a:rPr lang="ru-RU" sz="1800" dirty="0" err="1" smtClean="0"/>
              <a:t>Соцсфера</a:t>
            </a:r>
            <a:endParaRPr lang="ru-RU" sz="1800" dirty="0" smtClean="0"/>
          </a:p>
          <a:p>
            <a:pPr marL="712788" indent="-447675"/>
            <a:r>
              <a:rPr lang="ru-RU" sz="1800" dirty="0" smtClean="0"/>
              <a:t>И пр.</a:t>
            </a:r>
          </a:p>
          <a:p>
            <a:pPr marL="1257300"/>
            <a:endParaRPr lang="ru-RU" sz="18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700808"/>
            <a:ext cx="4104456" cy="3312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143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</a:pPr>
            <a:r>
              <a:rPr lang="ru-RU" dirty="0"/>
              <a:t>Значительное изменение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внешних </a:t>
            </a:r>
            <a:r>
              <a:rPr lang="ru-RU" dirty="0"/>
              <a:t> </a:t>
            </a:r>
            <a:r>
              <a:rPr lang="ru-RU" dirty="0" smtClean="0"/>
              <a:t>и </a:t>
            </a:r>
            <a:r>
              <a:rPr lang="ru-RU" dirty="0"/>
              <a:t>внутренних  </a:t>
            </a:r>
            <a:r>
              <a:rPr lang="ru-RU" dirty="0" smtClean="0"/>
              <a:t>условий </a:t>
            </a:r>
            <a:br>
              <a:rPr lang="ru-RU" dirty="0" smtClean="0"/>
            </a:br>
            <a:r>
              <a:rPr lang="ru-RU" dirty="0" smtClean="0"/>
              <a:t>для </a:t>
            </a:r>
            <a:r>
              <a:rPr lang="ru-RU" dirty="0"/>
              <a:t>осуществления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управленческой деятельности  в РФ </a:t>
            </a:r>
            <a:r>
              <a:rPr lang="ru-RU" dirty="0"/>
              <a:t>:</a:t>
            </a:r>
          </a:p>
          <a:p>
            <a:pPr marL="712788" indent="-447675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ru-RU" dirty="0"/>
              <a:t>С</a:t>
            </a:r>
            <a:r>
              <a:rPr lang="ru-RU" dirty="0" smtClean="0"/>
              <a:t>анкции</a:t>
            </a:r>
            <a:endParaRPr lang="ru-RU" dirty="0"/>
          </a:p>
          <a:p>
            <a:pPr marL="712788" indent="-447675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ru-RU" dirty="0" smtClean="0"/>
              <a:t>Экономический кризис</a:t>
            </a:r>
            <a:endParaRPr lang="ru-RU" dirty="0"/>
          </a:p>
          <a:p>
            <a:pPr marL="712788" indent="-447675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ru-RU" dirty="0" smtClean="0"/>
              <a:t>4-я </a:t>
            </a:r>
            <a:r>
              <a:rPr lang="ru-RU" dirty="0"/>
              <a:t>промышленная </a:t>
            </a:r>
            <a:r>
              <a:rPr lang="ru-RU" dirty="0" smtClean="0"/>
              <a:t>революция</a:t>
            </a:r>
          </a:p>
          <a:p>
            <a:pPr marL="712788" indent="-447675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ru-RU" dirty="0" smtClean="0"/>
              <a:t>И др.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5031308"/>
            <a:ext cx="7992888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… требует модернизации  подхода к  управлению  экономикой в целом,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 развития управленческого инструментария при решении кадровых проблем,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 внедрения новых  технологий  в управление  коллективами.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 rot="5400000">
            <a:off x="4431773" y="2148497"/>
            <a:ext cx="889482" cy="376952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507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ТЕКУЩИЙ МОМЕНТ - ТОЧКА  БИФУРКАЦИИ * </a:t>
            </a:r>
            <a:endParaRPr lang="ru-RU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1192" y="1700808"/>
            <a:ext cx="4536504" cy="3096344"/>
          </a:xfrm>
        </p:spPr>
        <p:txBody>
          <a:bodyPr>
            <a:noAutofit/>
          </a:bodyPr>
          <a:lstStyle/>
          <a:p>
            <a:pPr algn="just">
              <a:spcBef>
                <a:spcPts val="2400"/>
              </a:spcBef>
            </a:pPr>
            <a:r>
              <a:rPr lang="ru-RU" sz="1800" dirty="0" smtClean="0"/>
              <a:t>…когда подход к управлению людьми в России может измениться в одну или </a:t>
            </a:r>
            <a:r>
              <a:rPr lang="ru-RU" sz="1800" dirty="0"/>
              <a:t>в другую </a:t>
            </a:r>
            <a:r>
              <a:rPr lang="ru-RU" sz="1800" dirty="0" smtClean="0"/>
              <a:t>сторону…</a:t>
            </a:r>
          </a:p>
          <a:p>
            <a:pPr algn="just">
              <a:spcBef>
                <a:spcPts val="2400"/>
              </a:spcBef>
            </a:pPr>
            <a:r>
              <a:rPr lang="ru-RU" sz="1800" dirty="0" smtClean="0"/>
              <a:t>…когда сообщество сравнительно легко может что-то изменить или дополнить в теории и практике управления человеческими ресурсами в РФ…</a:t>
            </a:r>
            <a:endParaRPr lang="ru-RU" sz="1800" dirty="0"/>
          </a:p>
          <a:p>
            <a:endParaRPr lang="ru-RU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052736"/>
            <a:ext cx="8352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* - </a:t>
            </a:r>
            <a:r>
              <a:rPr lang="ru-RU" sz="1000" dirty="0" smtClean="0"/>
              <a:t>критическое </a:t>
            </a:r>
            <a:r>
              <a:rPr lang="ru-RU" sz="1000" dirty="0"/>
              <a:t>состояние системы, при котором система становится неустойчивой относительно </a:t>
            </a:r>
            <a:r>
              <a:rPr lang="ru-RU" sz="1000" dirty="0" smtClean="0"/>
              <a:t>флуктуаций </a:t>
            </a:r>
            <a:r>
              <a:rPr lang="ru-RU" sz="1000" dirty="0"/>
              <a:t> и возникает неопределённость: </a:t>
            </a:r>
            <a:endParaRPr lang="ru-RU" sz="1000" dirty="0" smtClean="0"/>
          </a:p>
          <a:p>
            <a:r>
              <a:rPr lang="ru-RU" sz="1000" dirty="0" smtClean="0"/>
              <a:t>станет </a:t>
            </a:r>
            <a:r>
              <a:rPr lang="ru-RU" sz="1000" dirty="0"/>
              <a:t>ли состояние системы хаотическим или она перейдёт на новый, более дифференцированный и высокий уровень упорядоченности. </a:t>
            </a:r>
          </a:p>
        </p:txBody>
      </p:sp>
      <p:pic>
        <p:nvPicPr>
          <p:cNvPr id="4098" name="Picture 2" descr="ÐÐ°ÑÑÐ¸Ð½ÐºÐ¸ Ð¿Ð¾ Ð·Ð°Ð¿ÑÐ¾ÑÑ ÑÐ¾ÑÐºÐ° Ð±Ð¸ÑÑÑÐºÐ°ÑÐ¸Ð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5" y="1628800"/>
            <a:ext cx="3446097" cy="2527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95536" y="4299955"/>
            <a:ext cx="81369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228600" algn="just">
              <a:spcBef>
                <a:spcPts val="24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ru-RU" dirty="0" smtClean="0"/>
              <a:t>Пока обсуждение .подхода к системе управления находится в </a:t>
            </a:r>
            <a:r>
              <a:rPr lang="ru-RU" dirty="0"/>
              <a:t>точке бифуркации, </a:t>
            </a:r>
            <a:r>
              <a:rPr lang="ru-RU" dirty="0" smtClean="0"/>
              <a:t>малейшее подталкивание </a:t>
            </a:r>
            <a:r>
              <a:rPr lang="ru-RU" dirty="0"/>
              <a:t>в нужную сторону </a:t>
            </a:r>
            <a:r>
              <a:rPr lang="ru-RU" dirty="0" smtClean="0"/>
              <a:t>даст </a:t>
            </a:r>
            <a:r>
              <a:rPr lang="ru-RU" dirty="0"/>
              <a:t>нужный эффект. Когда </a:t>
            </a:r>
            <a:r>
              <a:rPr lang="ru-RU" dirty="0" smtClean="0"/>
              <a:t> будет пройдена точка невозврата, нужного </a:t>
            </a:r>
            <a:r>
              <a:rPr lang="ru-RU" dirty="0"/>
              <a:t>результата </a:t>
            </a:r>
            <a:r>
              <a:rPr lang="ru-RU" dirty="0" smtClean="0"/>
              <a:t>по развитию и реформе системы управления человеческими ресурсами в РФ надо будет ждать до следующей  точки  бифуркации  (при ее наличии).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5746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38255"/>
            <a:ext cx="8568952" cy="778098"/>
          </a:xfrm>
        </p:spPr>
        <p:txBody>
          <a:bodyPr/>
          <a:lstStyle/>
          <a:p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ТРЕБУЮТСЯ  НОВЫЕ, НЕСТАНДАРТНЫЕ  И  НЕЛИНЕЙНЫЕ  РЕШЕНИЯ</a:t>
            </a:r>
            <a:endParaRPr lang="ru-RU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https://moneyinsight.id/wp-content/uploads/2014/05/asa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99" y="1228724"/>
            <a:ext cx="7847452" cy="4880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2175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38255"/>
            <a:ext cx="8640960" cy="778098"/>
          </a:xfrm>
        </p:spPr>
        <p:txBody>
          <a:bodyPr/>
          <a:lstStyle/>
          <a:p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Пакет  управленческих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технологий – </a:t>
            </a: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универсален и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иражируем для всех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территорий  и народов ?   или…</a:t>
            </a:r>
            <a:endParaRPr lang="ru-RU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67832" y="1245843"/>
            <a:ext cx="4629708" cy="3766024"/>
          </a:xfrm>
        </p:spPr>
        <p:txBody>
          <a:bodyPr>
            <a:normAutofit fontScale="77500" lnSpcReduction="20000"/>
          </a:bodyPr>
          <a:lstStyle/>
          <a:p>
            <a:pPr marL="114300" indent="0" algn="ctr">
              <a:buNone/>
            </a:pPr>
            <a:r>
              <a:rPr lang="ru-RU" b="1" dirty="0" smtClean="0"/>
              <a:t>ПОПЫТКА ПОВТОРИТЬ ЧУЖОЙ УСПЕХ</a:t>
            </a:r>
          </a:p>
          <a:p>
            <a:pPr marL="114300" indent="0" algn="ctr">
              <a:buNone/>
            </a:pPr>
            <a:r>
              <a:rPr lang="ru-RU" b="1" dirty="0" smtClean="0"/>
              <a:t>КАК  ПРАВИЛО  НЕУДАЧНА</a:t>
            </a:r>
          </a:p>
          <a:p>
            <a:pPr marL="114300" indent="0" algn="just">
              <a:buNone/>
            </a:pPr>
            <a:endParaRPr lang="ru-RU" dirty="0" smtClean="0"/>
          </a:p>
          <a:p>
            <a:pPr algn="just"/>
            <a:r>
              <a:rPr lang="ru-RU" dirty="0" smtClean="0"/>
              <a:t>Одна </a:t>
            </a:r>
            <a:r>
              <a:rPr lang="ru-RU" dirty="0"/>
              <a:t>из самых распространенных </a:t>
            </a:r>
            <a:r>
              <a:rPr lang="ru-RU" dirty="0" smtClean="0"/>
              <a:t>ошибок - </a:t>
            </a:r>
            <a:r>
              <a:rPr lang="ru-RU" dirty="0"/>
              <a:t>ожидание, что реализованный в одной </a:t>
            </a:r>
            <a:r>
              <a:rPr lang="ru-RU" dirty="0" smtClean="0"/>
              <a:t>компании кейс  может быть успешно повторен в другой.</a:t>
            </a:r>
          </a:p>
          <a:p>
            <a:pPr algn="just"/>
            <a:r>
              <a:rPr lang="ru-RU" dirty="0" smtClean="0"/>
              <a:t>Потому </a:t>
            </a:r>
            <a:r>
              <a:rPr lang="ru-RU" dirty="0"/>
              <a:t>что меняется все: условия, команда, цели, среда, стратегия, инструменты, бюджеты, экономическая ситуация — </a:t>
            </a:r>
            <a:r>
              <a:rPr lang="ru-RU" dirty="0" smtClean="0"/>
              <a:t>и повторить </a:t>
            </a:r>
            <a:r>
              <a:rPr lang="ru-RU" dirty="0"/>
              <a:t>кейс </a:t>
            </a:r>
            <a:r>
              <a:rPr lang="ru-RU" dirty="0" smtClean="0"/>
              <a:t>невозможно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r>
              <a:rPr lang="ru-RU" dirty="0" smtClean="0"/>
              <a:t>Это также работает и при переносе управленческих подходов и кейсов из одной территории в другую. </a:t>
            </a:r>
            <a:br>
              <a:rPr lang="ru-RU" dirty="0" smtClean="0"/>
            </a:br>
            <a:r>
              <a:rPr lang="ru-RU" b="1" dirty="0" smtClean="0"/>
              <a:t>Люди и ситуации  различаются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217563"/>
            <a:ext cx="3870141" cy="382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b="1" dirty="0" smtClean="0"/>
              <a:t>«ЗАПАДНАЯ» МОДЕЛЬ УПРАВЛЕНИЯ ПЕРСОНАЛОМ </a:t>
            </a:r>
          </a:p>
          <a:p>
            <a:pPr algn="just"/>
            <a:endParaRPr lang="ru-RU" dirty="0"/>
          </a:p>
          <a:p>
            <a:pPr marL="342900" indent="-228600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ru-RU" sz="1700" dirty="0"/>
              <a:t>Оказалась весьма  эффективной для послевоенной Германии </a:t>
            </a:r>
            <a:r>
              <a:rPr lang="ru-RU" sz="1700" dirty="0" smtClean="0"/>
              <a:t>и для </a:t>
            </a:r>
            <a:r>
              <a:rPr lang="ru-RU" sz="1700" dirty="0"/>
              <a:t>Японии</a:t>
            </a:r>
            <a:r>
              <a:rPr lang="ru-RU" sz="1700" dirty="0" smtClean="0"/>
              <a:t>.</a:t>
            </a:r>
            <a:endParaRPr lang="ru-RU" sz="1700" dirty="0"/>
          </a:p>
          <a:p>
            <a:pPr marL="342900" indent="-228600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ru-RU" sz="1700" dirty="0"/>
              <a:t>Однако, </a:t>
            </a:r>
            <a:r>
              <a:rPr lang="ru-RU" sz="1700" dirty="0" smtClean="0"/>
              <a:t>в </a:t>
            </a:r>
            <a:r>
              <a:rPr lang="ru-RU" sz="1700" dirty="0"/>
              <a:t>конце 20-го века в </a:t>
            </a:r>
            <a:r>
              <a:rPr lang="ru-RU" sz="1700" dirty="0" smtClean="0"/>
              <a:t>России, </a:t>
            </a:r>
            <a:r>
              <a:rPr lang="ru-RU" sz="1700" dirty="0"/>
              <a:t>эта модель не дала желаемых результатов,  в силу значительных  различий в ресурсах и ситуации. </a:t>
            </a:r>
          </a:p>
          <a:p>
            <a:pPr marL="342900" indent="-228600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ru-RU" sz="1700" dirty="0"/>
              <a:t>Несмотря на это, </a:t>
            </a:r>
            <a:r>
              <a:rPr lang="ru-RU" sz="1700" dirty="0" smtClean="0"/>
              <a:t>«западная» модель все </a:t>
            </a:r>
            <a:r>
              <a:rPr lang="ru-RU" sz="1700" dirty="0"/>
              <a:t>еще </a:t>
            </a:r>
            <a:r>
              <a:rPr lang="ru-RU" sz="1700" dirty="0" smtClean="0"/>
              <a:t>приоритетна в РФ, а «своя» пока не объявлена и не сформирована.</a:t>
            </a:r>
            <a:endParaRPr lang="ru-RU" sz="1700" dirty="0"/>
          </a:p>
          <a:p>
            <a:pPr marL="342900" indent="-228600" algn="just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endParaRPr lang="ru-RU" sz="17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2657" y="5517232"/>
            <a:ext cx="8626365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… в «управление по-русски» </a:t>
            </a:r>
            <a:r>
              <a:rPr lang="ru-RU" b="1" dirty="0">
                <a:solidFill>
                  <a:schemeClr val="bg1"/>
                </a:solidFill>
              </a:rPr>
              <a:t>необходимо внедрять  синтез импортированных идей </a:t>
            </a:r>
            <a:endParaRPr lang="ru-RU" b="1" dirty="0" smtClean="0">
              <a:solidFill>
                <a:schemeClr val="bg1"/>
              </a:solidFill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и </a:t>
            </a:r>
            <a:r>
              <a:rPr lang="ru-RU" b="1" dirty="0">
                <a:solidFill>
                  <a:schemeClr val="bg1"/>
                </a:solidFill>
              </a:rPr>
              <a:t>отечественных </a:t>
            </a:r>
            <a:r>
              <a:rPr lang="ru-RU" b="1" dirty="0" smtClean="0">
                <a:solidFill>
                  <a:schemeClr val="bg1"/>
                </a:solidFill>
              </a:rPr>
              <a:t> социокультурных традиций на  основе  российской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 ментальности.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 rot="10800000">
            <a:off x="2206731" y="5040149"/>
            <a:ext cx="889482" cy="376952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0800000">
            <a:off x="6682687" y="5040149"/>
            <a:ext cx="889482" cy="376952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307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rgbClr val="1F497D"/>
                </a:solidFill>
              </a:rPr>
              <a:t>1</a:t>
            </a:r>
            <a:endParaRPr lang="ru-RU">
              <a:solidFill>
                <a:srgbClr val="1F497D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99D0C-9AAD-4E35-9535-89C44339B043}" type="slidenum">
              <a:rPr lang="ru-RU" smtClean="0">
                <a:solidFill>
                  <a:srgbClr val="1F497D"/>
                </a:solidFill>
              </a:rPr>
              <a:pPr/>
              <a:t>6</a:t>
            </a:fld>
            <a:endParaRPr lang="ru-RU">
              <a:solidFill>
                <a:srgbClr val="1F497D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51504" cy="6867053"/>
          </a:xfrm>
          <a:prstGeom prst="rect">
            <a:avLst/>
          </a:prstGeom>
        </p:spPr>
      </p:pic>
      <p:sp>
        <p:nvSpPr>
          <p:cNvPr id="6" name="Овал 5"/>
          <p:cNvSpPr/>
          <p:nvPr/>
        </p:nvSpPr>
        <p:spPr>
          <a:xfrm>
            <a:off x="5364088" y="2152240"/>
            <a:ext cx="1224136" cy="36004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555776" y="2780928"/>
            <a:ext cx="1224136" cy="36004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763688" y="4005064"/>
            <a:ext cx="1224136" cy="36004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548038" y="4221088"/>
            <a:ext cx="1224136" cy="36004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594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9445" y="188640"/>
            <a:ext cx="8511025" cy="778098"/>
          </a:xfrm>
        </p:spPr>
        <p:txBody>
          <a:bodyPr/>
          <a:lstStyle/>
          <a:p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ОСНОВЕ  УСПЕХА 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МОДЕЛИ </a:t>
            </a: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«УПРАВЛЕНИЯ  ПО-РУССКИ» – </a:t>
            </a:r>
            <a:b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ДОЛЖНЫ ЛЕЖАТЬ ОСОБЕННОСТИ   РОССИЙСКОГО   МЕНТАЛИТЕТА</a:t>
            </a:r>
            <a:endParaRPr lang="ru-RU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77371"/>
            <a:ext cx="3096344" cy="4853136"/>
          </a:xfrm>
        </p:spPr>
        <p:txBody>
          <a:bodyPr>
            <a:noAutofit/>
          </a:bodyPr>
          <a:lstStyle/>
          <a:p>
            <a:pPr marL="114300" indent="0" algn="ctr">
              <a:buNone/>
            </a:pPr>
            <a:r>
              <a:rPr lang="ru-RU" sz="1800" b="1" dirty="0" smtClean="0"/>
              <a:t>США – СТАВКА </a:t>
            </a:r>
            <a:br>
              <a:rPr lang="ru-RU" sz="1800" b="1" dirty="0" smtClean="0"/>
            </a:br>
            <a:r>
              <a:rPr lang="ru-RU" sz="1800" b="1" dirty="0" smtClean="0"/>
              <a:t>НА ИНДИВИДУАЛЬНОСТЬ</a:t>
            </a:r>
            <a:endParaRPr lang="ru-RU" sz="1800" dirty="0" smtClean="0"/>
          </a:p>
          <a:p>
            <a:pPr>
              <a:lnSpc>
                <a:spcPct val="90000"/>
              </a:lnSpc>
            </a:pPr>
            <a:r>
              <a:rPr lang="ru-RU" sz="1800" dirty="0"/>
              <a:t>индивидуальная ответственность,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каждый сам за себя;</a:t>
            </a:r>
          </a:p>
          <a:p>
            <a:pPr>
              <a:lnSpc>
                <a:spcPct val="90000"/>
              </a:lnSpc>
            </a:pPr>
            <a:r>
              <a:rPr lang="ru-RU" sz="1800" dirty="0" smtClean="0"/>
              <a:t>решения </a:t>
            </a:r>
            <a:r>
              <a:rPr lang="ru-RU" sz="1800" dirty="0"/>
              <a:t>принимает руководитель;</a:t>
            </a:r>
          </a:p>
          <a:p>
            <a:pPr>
              <a:lnSpc>
                <a:spcPct val="90000"/>
              </a:lnSpc>
            </a:pPr>
            <a:r>
              <a:rPr lang="ru-RU" sz="1800" dirty="0" smtClean="0"/>
              <a:t>прагматизм </a:t>
            </a:r>
            <a:r>
              <a:rPr lang="ru-RU" sz="1800" dirty="0"/>
              <a:t>и рациональность, прямолинейность действий;</a:t>
            </a:r>
          </a:p>
          <a:p>
            <a:pPr>
              <a:lnSpc>
                <a:spcPct val="90000"/>
              </a:lnSpc>
            </a:pPr>
            <a:r>
              <a:rPr lang="ru-RU" sz="1800" dirty="0"/>
              <a:t>отсутствие личных отношений в деловых отношениях ;</a:t>
            </a:r>
          </a:p>
          <a:p>
            <a:pPr>
              <a:lnSpc>
                <a:spcPct val="90000"/>
              </a:lnSpc>
            </a:pPr>
            <a:r>
              <a:rPr lang="ru-RU" sz="1800" dirty="0"/>
              <a:t>отсутствие чувства преданности своей компании;</a:t>
            </a:r>
          </a:p>
          <a:p>
            <a:pPr>
              <a:lnSpc>
                <a:spcPct val="90000"/>
              </a:lnSpc>
            </a:pPr>
            <a:r>
              <a:rPr lang="ru-RU" sz="1800" dirty="0" smtClean="0"/>
              <a:t>и </a:t>
            </a:r>
            <a:r>
              <a:rPr lang="ru-RU" sz="1800" dirty="0"/>
              <a:t>пр. </a:t>
            </a:r>
          </a:p>
          <a:p>
            <a:pPr marL="114300" indent="0">
              <a:buNone/>
            </a:pPr>
            <a:endParaRPr lang="ru-RU" sz="1800" dirty="0" smtClean="0"/>
          </a:p>
          <a:p>
            <a:endParaRPr lang="ru-RU" sz="18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1196751"/>
            <a:ext cx="2592288" cy="4468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ЯПОНИЯ – СТАВКА </a:t>
            </a:r>
            <a:br>
              <a:rPr lang="ru-RU" b="1" dirty="0" smtClean="0"/>
            </a:br>
            <a:r>
              <a:rPr lang="ru-RU" b="1" dirty="0" smtClean="0"/>
              <a:t>НА ЛОЯЛЬНОСТЬ </a:t>
            </a:r>
            <a:endParaRPr lang="ru-RU" dirty="0" smtClean="0"/>
          </a:p>
          <a:p>
            <a:pPr marL="342900" indent="-228600"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ru-RU" dirty="0"/>
              <a:t>система пожизненного </a:t>
            </a:r>
            <a:r>
              <a:rPr lang="ru-RU" dirty="0" smtClean="0"/>
              <a:t>найма, </a:t>
            </a:r>
          </a:p>
          <a:p>
            <a:pPr marL="342900" indent="-228600"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ru-RU" dirty="0" smtClean="0"/>
              <a:t>преданность компании;</a:t>
            </a:r>
          </a:p>
          <a:p>
            <a:pPr marL="342900" indent="-228600"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ru-RU" dirty="0" smtClean="0"/>
              <a:t>процесс </a:t>
            </a:r>
            <a:r>
              <a:rPr lang="ru-RU" dirty="0"/>
              <a:t>коллективного принятия решений;</a:t>
            </a:r>
          </a:p>
          <a:p>
            <a:pPr marL="342900" indent="-228600"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ru-RU" dirty="0"/>
              <a:t>концепция непрерывного обучения; </a:t>
            </a:r>
          </a:p>
          <a:p>
            <a:pPr marL="342900" indent="-228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ru-RU" dirty="0"/>
              <a:t>восприимчивость </a:t>
            </a:r>
            <a:r>
              <a:rPr lang="ru-RU" dirty="0" smtClean="0"/>
              <a:t>к </a:t>
            </a:r>
            <a:r>
              <a:rPr lang="ru-RU" dirty="0"/>
              <a:t>новым идеям</a:t>
            </a:r>
          </a:p>
          <a:p>
            <a:pPr marL="342900" indent="-228600"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ru-RU" dirty="0"/>
              <a:t>и пр.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29808" y="1222467"/>
            <a:ext cx="324409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РОССИЯ – СТАВКА</a:t>
            </a:r>
            <a:br>
              <a:rPr lang="ru-RU" b="1" dirty="0" smtClean="0"/>
            </a:br>
            <a:r>
              <a:rPr lang="ru-RU" b="1" dirty="0" smtClean="0"/>
              <a:t>ОТСУТСТВУЕТ ???</a:t>
            </a:r>
            <a:endParaRPr lang="ru-RU" dirty="0" smtClean="0"/>
          </a:p>
          <a:p>
            <a:pPr marL="342900" indent="-228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ru-RU" dirty="0">
                <a:solidFill>
                  <a:schemeClr val="accent1"/>
                </a:solidFill>
              </a:rPr>
              <a:t>о</a:t>
            </a:r>
            <a:r>
              <a:rPr lang="ru-RU" dirty="0" smtClean="0">
                <a:solidFill>
                  <a:schemeClr val="accent1"/>
                </a:solidFill>
              </a:rPr>
              <a:t>сновные черты </a:t>
            </a:r>
            <a:r>
              <a:rPr lang="ru-RU" u="sng" dirty="0" smtClean="0">
                <a:solidFill>
                  <a:schemeClr val="accent1"/>
                </a:solidFill>
              </a:rPr>
              <a:t>ДРУГИЕ</a:t>
            </a:r>
            <a:r>
              <a:rPr lang="ru-RU" dirty="0" smtClean="0">
                <a:solidFill>
                  <a:schemeClr val="accent1"/>
                </a:solidFill>
              </a:rPr>
              <a:t> - эмоциональность</a:t>
            </a:r>
            <a:r>
              <a:rPr lang="ru-RU" dirty="0">
                <a:solidFill>
                  <a:schemeClr val="accent1"/>
                </a:solidFill>
              </a:rPr>
              <a:t>, </a:t>
            </a:r>
            <a:r>
              <a:rPr lang="ru-RU" dirty="0" err="1" smtClean="0">
                <a:solidFill>
                  <a:schemeClr val="accent1"/>
                </a:solidFill>
              </a:rPr>
              <a:t>довер-чивость</a:t>
            </a:r>
            <a:r>
              <a:rPr lang="ru-RU" dirty="0">
                <a:solidFill>
                  <a:schemeClr val="accent1"/>
                </a:solidFill>
              </a:rPr>
              <a:t>, коллективизм, </a:t>
            </a:r>
            <a:r>
              <a:rPr lang="ru-RU" dirty="0" smtClean="0">
                <a:solidFill>
                  <a:schemeClr val="accent1"/>
                </a:solidFill>
              </a:rPr>
              <a:t>простодушие, … , и т.д.;</a:t>
            </a:r>
            <a:endParaRPr lang="ru-RU" dirty="0">
              <a:solidFill>
                <a:schemeClr val="accent1"/>
              </a:solidFill>
            </a:endParaRPr>
          </a:p>
          <a:p>
            <a:pPr marL="342900" indent="-228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/>
                </a:solidFill>
              </a:rPr>
              <a:t>хронически «</a:t>
            </a:r>
            <a:r>
              <a:rPr lang="ru-RU" dirty="0" err="1" smtClean="0">
                <a:solidFill>
                  <a:schemeClr val="accent1"/>
                </a:solidFill>
              </a:rPr>
              <a:t>антикризис-ный</a:t>
            </a:r>
            <a:r>
              <a:rPr lang="ru-RU" dirty="0" smtClean="0">
                <a:solidFill>
                  <a:schemeClr val="accent1"/>
                </a:solidFill>
              </a:rPr>
              <a:t>» менеджмент;</a:t>
            </a:r>
            <a:endParaRPr lang="en-US" dirty="0">
              <a:solidFill>
                <a:schemeClr val="accent1"/>
              </a:solidFill>
            </a:endParaRPr>
          </a:p>
          <a:p>
            <a:pPr marL="342900" indent="-228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ru-RU" dirty="0">
                <a:solidFill>
                  <a:schemeClr val="accent1"/>
                </a:solidFill>
              </a:rPr>
              <a:t>дефицит </a:t>
            </a:r>
            <a:r>
              <a:rPr lang="ru-RU" dirty="0" smtClean="0">
                <a:solidFill>
                  <a:schemeClr val="accent1"/>
                </a:solidFill>
              </a:rPr>
              <a:t>профильных знаний у </a:t>
            </a:r>
            <a:r>
              <a:rPr lang="ru-RU" dirty="0">
                <a:solidFill>
                  <a:schemeClr val="accent1"/>
                </a:solidFill>
              </a:rPr>
              <a:t>большинства </a:t>
            </a:r>
            <a:r>
              <a:rPr lang="ru-RU" dirty="0" smtClean="0">
                <a:solidFill>
                  <a:schemeClr val="accent1"/>
                </a:solidFill>
              </a:rPr>
              <a:t>управленцев;</a:t>
            </a:r>
            <a:endParaRPr lang="ru-RU" dirty="0">
              <a:solidFill>
                <a:schemeClr val="accent1"/>
              </a:solidFill>
            </a:endParaRPr>
          </a:p>
          <a:p>
            <a:pPr marL="342900" indent="-228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ru-RU" dirty="0">
                <a:solidFill>
                  <a:schemeClr val="accent1"/>
                </a:solidFill>
              </a:rPr>
              <a:t>м</a:t>
            </a:r>
            <a:r>
              <a:rPr lang="ru-RU" dirty="0" smtClean="0">
                <a:solidFill>
                  <a:schemeClr val="accent1"/>
                </a:solidFill>
              </a:rPr>
              <a:t>ногонациональность;</a:t>
            </a:r>
            <a:endParaRPr lang="ru-RU" dirty="0">
              <a:solidFill>
                <a:schemeClr val="accent1"/>
              </a:solidFill>
            </a:endParaRPr>
          </a:p>
          <a:p>
            <a:pPr marL="342900" indent="-228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/>
                </a:solidFill>
              </a:rPr>
              <a:t>коррупция и </a:t>
            </a:r>
            <a:r>
              <a:rPr lang="en-US" dirty="0" smtClean="0">
                <a:solidFill>
                  <a:schemeClr val="accent1"/>
                </a:solidFill>
              </a:rPr>
              <a:t>«</a:t>
            </a:r>
            <a:r>
              <a:rPr lang="ru-RU" dirty="0" smtClean="0">
                <a:solidFill>
                  <a:schemeClr val="accent1"/>
                </a:solidFill>
              </a:rPr>
              <a:t>откаты</a:t>
            </a:r>
            <a:r>
              <a:rPr lang="en-US" dirty="0" smtClean="0">
                <a:solidFill>
                  <a:schemeClr val="accent1"/>
                </a:solidFill>
              </a:rPr>
              <a:t>»;</a:t>
            </a:r>
            <a:endParaRPr lang="en-US" dirty="0">
              <a:solidFill>
                <a:schemeClr val="accent1"/>
              </a:solidFill>
            </a:endParaRPr>
          </a:p>
          <a:p>
            <a:pPr marL="342900" indent="-228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/>
                </a:solidFill>
              </a:rPr>
              <a:t>криминализация наиболее доходной деятельности;</a:t>
            </a:r>
          </a:p>
          <a:p>
            <a:pPr marL="342900" indent="-228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/>
                </a:solidFill>
              </a:rPr>
              <a:t>«молодость» российского капитализма, </a:t>
            </a:r>
          </a:p>
          <a:p>
            <a:pPr marL="342900" indent="-228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/>
                </a:solidFill>
              </a:rPr>
              <a:t>и пр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3081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77371"/>
            <a:ext cx="3096344" cy="4853136"/>
          </a:xfrm>
        </p:spPr>
        <p:txBody>
          <a:bodyPr>
            <a:noAutofit/>
          </a:bodyPr>
          <a:lstStyle/>
          <a:p>
            <a:pPr marL="114300" indent="0" algn="ctr">
              <a:buNone/>
            </a:pPr>
            <a:r>
              <a:rPr lang="ru-RU" sz="1800" b="1" dirty="0" smtClean="0"/>
              <a:t>США – СТАВКА </a:t>
            </a:r>
            <a:br>
              <a:rPr lang="ru-RU" sz="1800" b="1" dirty="0" smtClean="0"/>
            </a:br>
            <a:r>
              <a:rPr lang="ru-RU" sz="1800" b="1" dirty="0" smtClean="0"/>
              <a:t>НА ИНДИВИДУАЛЬНОСТЬ</a:t>
            </a:r>
            <a:endParaRPr lang="ru-RU" sz="1800" dirty="0" smtClean="0"/>
          </a:p>
          <a:p>
            <a:pPr>
              <a:lnSpc>
                <a:spcPct val="90000"/>
              </a:lnSpc>
            </a:pPr>
            <a:r>
              <a:rPr lang="ru-RU" sz="1800" dirty="0"/>
              <a:t>индивидуальная ответственность,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каждый сам за себя;</a:t>
            </a:r>
          </a:p>
          <a:p>
            <a:pPr>
              <a:lnSpc>
                <a:spcPct val="90000"/>
              </a:lnSpc>
            </a:pPr>
            <a:r>
              <a:rPr lang="ru-RU" sz="1800" dirty="0" smtClean="0"/>
              <a:t>решения </a:t>
            </a:r>
            <a:r>
              <a:rPr lang="ru-RU" sz="1800" dirty="0"/>
              <a:t>принимает руководитель;</a:t>
            </a:r>
          </a:p>
          <a:p>
            <a:pPr>
              <a:lnSpc>
                <a:spcPct val="90000"/>
              </a:lnSpc>
            </a:pPr>
            <a:r>
              <a:rPr lang="ru-RU" sz="1800" dirty="0" smtClean="0"/>
              <a:t>прагматизм </a:t>
            </a:r>
            <a:r>
              <a:rPr lang="ru-RU" sz="1800" dirty="0"/>
              <a:t>и рациональность, прямолинейность действий;</a:t>
            </a:r>
          </a:p>
          <a:p>
            <a:pPr>
              <a:lnSpc>
                <a:spcPct val="90000"/>
              </a:lnSpc>
            </a:pPr>
            <a:r>
              <a:rPr lang="ru-RU" sz="1800" dirty="0"/>
              <a:t>отсутствие личных отношений в деловых отношениях ;</a:t>
            </a:r>
          </a:p>
          <a:p>
            <a:pPr>
              <a:lnSpc>
                <a:spcPct val="90000"/>
              </a:lnSpc>
            </a:pPr>
            <a:r>
              <a:rPr lang="ru-RU" sz="1800" dirty="0"/>
              <a:t>отсутствие чувства преданности своей компании;</a:t>
            </a:r>
          </a:p>
          <a:p>
            <a:pPr>
              <a:lnSpc>
                <a:spcPct val="90000"/>
              </a:lnSpc>
            </a:pPr>
            <a:r>
              <a:rPr lang="ru-RU" sz="1800" dirty="0" smtClean="0"/>
              <a:t>и </a:t>
            </a:r>
            <a:r>
              <a:rPr lang="ru-RU" sz="1800" dirty="0"/>
              <a:t>пр. </a:t>
            </a:r>
          </a:p>
          <a:p>
            <a:pPr marL="114300" indent="0">
              <a:buNone/>
            </a:pPr>
            <a:endParaRPr lang="ru-RU" sz="1800" dirty="0" smtClean="0"/>
          </a:p>
          <a:p>
            <a:endParaRPr lang="ru-RU" sz="18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6012160" y="1843083"/>
            <a:ext cx="2956064" cy="39703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bg1"/>
                </a:solidFill>
              </a:rPr>
              <a:t>согласно исследованиям,  только 1 из 25 человек  не имеет совести </a:t>
            </a:r>
            <a:r>
              <a:rPr lang="ru-RU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r>
              <a:rPr lang="ru-RU" b="1" dirty="0" smtClean="0">
                <a:solidFill>
                  <a:schemeClr val="bg1"/>
                </a:solidFill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bg1"/>
                </a:solidFill>
              </a:rPr>
              <a:t>в российской ментальности  она имеет существенное значение, но (пока?) выключена из делового оборота;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bg1"/>
                </a:solidFill>
              </a:rPr>
              <a:t>с</a:t>
            </a:r>
            <a:r>
              <a:rPr lang="ru-RU" b="1" dirty="0" smtClean="0">
                <a:solidFill>
                  <a:schemeClr val="bg1"/>
                </a:solidFill>
              </a:rPr>
              <a:t>овесть  можно «пробуждать» и сделать элементом системы управления по-русски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012160" y="1196752"/>
            <a:ext cx="2956064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РОССИЯ – СТАВКА 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НА </a:t>
            </a:r>
            <a:r>
              <a:rPr lang="ru-RU" b="1" dirty="0" smtClean="0">
                <a:solidFill>
                  <a:schemeClr val="bg1"/>
                </a:solidFill>
              </a:rPr>
              <a:t>СОВЕСТЬ*   ?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09445" y="188640"/>
            <a:ext cx="8511025" cy="778098"/>
          </a:xfrm>
        </p:spPr>
        <p:txBody>
          <a:bodyPr/>
          <a:lstStyle/>
          <a:p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ОСНОВЕ  УСПЕХА 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МОДЕЛИ </a:t>
            </a: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«УПРАВЛЕНИЯ  ПО-РУССКИ» – </a:t>
            </a:r>
            <a:b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ДОЛЖНЫ ЛЕЖАТЬ ОСОБЕННОСТИ   РОССИЙСКОГО   МЕНТАЛИТЕТА</a:t>
            </a:r>
            <a:endParaRPr lang="ru-RU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31840" y="1196751"/>
            <a:ext cx="2592288" cy="4468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ЯПОНИЯ – СТАВКА </a:t>
            </a:r>
            <a:br>
              <a:rPr lang="ru-RU" b="1" dirty="0" smtClean="0"/>
            </a:br>
            <a:r>
              <a:rPr lang="ru-RU" b="1" dirty="0" smtClean="0"/>
              <a:t>НА ЛОЯЛЬНОСТЬ </a:t>
            </a:r>
            <a:endParaRPr lang="ru-RU" dirty="0" smtClean="0"/>
          </a:p>
          <a:p>
            <a:pPr marL="342900" indent="-228600"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ru-RU" dirty="0"/>
              <a:t>система пожизненного </a:t>
            </a:r>
            <a:r>
              <a:rPr lang="ru-RU" dirty="0" smtClean="0"/>
              <a:t>найма, </a:t>
            </a:r>
          </a:p>
          <a:p>
            <a:pPr marL="342900" indent="-228600"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ru-RU" dirty="0" smtClean="0"/>
              <a:t>преданность компании;</a:t>
            </a:r>
          </a:p>
          <a:p>
            <a:pPr marL="342900" indent="-228600"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ru-RU" dirty="0" smtClean="0"/>
              <a:t>процесс </a:t>
            </a:r>
            <a:r>
              <a:rPr lang="ru-RU" dirty="0"/>
              <a:t>коллективного принятия решений;</a:t>
            </a:r>
          </a:p>
          <a:p>
            <a:pPr marL="342900" indent="-228600"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ru-RU" dirty="0"/>
              <a:t>концепция непрерывного обучения; </a:t>
            </a:r>
          </a:p>
          <a:p>
            <a:pPr marL="342900" indent="-228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ru-RU" dirty="0"/>
              <a:t>восприимчивость </a:t>
            </a:r>
            <a:r>
              <a:rPr lang="ru-RU" dirty="0" smtClean="0"/>
              <a:t>к </a:t>
            </a:r>
            <a:r>
              <a:rPr lang="ru-RU" dirty="0"/>
              <a:t>новым идеям</a:t>
            </a:r>
          </a:p>
          <a:p>
            <a:pPr marL="342900" indent="-228600"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ru-RU" dirty="0"/>
              <a:t>и пр.</a:t>
            </a:r>
          </a:p>
        </p:txBody>
      </p:sp>
    </p:spTree>
    <p:extLst>
      <p:ext uri="{BB962C8B-B14F-4D97-AF65-F5344CB8AC3E}">
        <p14:creationId xmlns:p14="http://schemas.microsoft.com/office/powerpoint/2010/main" val="1075191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094" y="116632"/>
            <a:ext cx="8579296" cy="778098"/>
          </a:xfrm>
        </p:spPr>
        <p:txBody>
          <a:bodyPr/>
          <a:lstStyle/>
          <a:p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ЧИСТАЯ СОВЕСТЬ  –  ЛУЧШИЙ  КОНТРОЛЕР  И  ХОРОШИЙ МОТИВАТОР</a:t>
            </a:r>
            <a:endParaRPr lang="ru-RU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139952" y="3232583"/>
            <a:ext cx="4752528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00" dirty="0" smtClean="0"/>
              <a:t>Совесть проявляется одновременно  </a:t>
            </a:r>
            <a:r>
              <a:rPr lang="ru-RU" sz="1800" dirty="0"/>
              <a:t>в форме рационального осознания нравственного значения  </a:t>
            </a:r>
            <a:r>
              <a:rPr lang="ru-RU" sz="1800" dirty="0" smtClean="0"/>
              <a:t>совершаемых </a:t>
            </a:r>
            <a:r>
              <a:rPr lang="ru-RU" sz="1800" dirty="0"/>
              <a:t>действий, и в форме эмоциональных переживаний </a:t>
            </a:r>
            <a:r>
              <a:rPr lang="ru-RU" sz="1800" dirty="0" smtClean="0"/>
              <a:t>(чувства вины или угрызений совести),  то есть -   </a:t>
            </a:r>
            <a:r>
              <a:rPr lang="ru-RU" sz="1800" b="1" dirty="0" smtClean="0"/>
              <a:t>связывает </a:t>
            </a:r>
            <a:r>
              <a:rPr lang="ru-RU" sz="1800" b="1" dirty="0"/>
              <a:t>воедино разум и эмоции</a:t>
            </a:r>
            <a:r>
              <a:rPr lang="ru-RU" sz="1800" dirty="0" smtClean="0"/>
              <a:t>.</a:t>
            </a:r>
          </a:p>
          <a:p>
            <a:pPr algn="just"/>
            <a:r>
              <a:rPr lang="ru-RU" sz="1800" dirty="0" smtClean="0"/>
              <a:t>А это значит, что </a:t>
            </a:r>
            <a:r>
              <a:rPr lang="ru-RU" sz="1800" b="1" dirty="0" smtClean="0"/>
              <a:t>с помощью современных социальных технологий  совесть можно   пробуждать и включать в процесс принятия решений.</a:t>
            </a:r>
            <a:endParaRPr lang="ru-RU" sz="1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44008" y="1415455"/>
            <a:ext cx="43924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i="1" dirty="0">
                <a:solidFill>
                  <a:srgbClr val="C00000"/>
                </a:solidFill>
              </a:rPr>
              <a:t>Совесть, благородство и достоинство –</a:t>
            </a:r>
            <a:br>
              <a:rPr lang="ru-RU" i="1" dirty="0">
                <a:solidFill>
                  <a:srgbClr val="C00000"/>
                </a:solidFill>
              </a:rPr>
            </a:br>
            <a:r>
              <a:rPr lang="ru-RU" i="1" dirty="0">
                <a:solidFill>
                  <a:srgbClr val="C00000"/>
                </a:solidFill>
              </a:rPr>
              <a:t>Вот оно, святое наше воинство.</a:t>
            </a:r>
            <a:br>
              <a:rPr lang="ru-RU" i="1" dirty="0">
                <a:solidFill>
                  <a:srgbClr val="C00000"/>
                </a:solidFill>
              </a:rPr>
            </a:br>
            <a:r>
              <a:rPr lang="ru-RU" i="1" dirty="0">
                <a:solidFill>
                  <a:srgbClr val="C00000"/>
                </a:solidFill>
              </a:rPr>
              <a:t>Протяни к нему свою ладонь.</a:t>
            </a:r>
            <a:br>
              <a:rPr lang="ru-RU" i="1" dirty="0">
                <a:solidFill>
                  <a:srgbClr val="C00000"/>
                </a:solidFill>
              </a:rPr>
            </a:br>
            <a:r>
              <a:rPr lang="ru-RU" i="1" dirty="0">
                <a:solidFill>
                  <a:srgbClr val="C00000"/>
                </a:solidFill>
              </a:rPr>
              <a:t>За него не страшно и в </a:t>
            </a:r>
            <a:r>
              <a:rPr lang="ru-RU" i="1" dirty="0" smtClean="0">
                <a:solidFill>
                  <a:srgbClr val="C00000"/>
                </a:solidFill>
              </a:rPr>
              <a:t>огонь.</a:t>
            </a:r>
            <a:br>
              <a:rPr lang="ru-RU" i="1" dirty="0" smtClean="0">
                <a:solidFill>
                  <a:srgbClr val="C00000"/>
                </a:solidFill>
              </a:rPr>
            </a:br>
            <a:endParaRPr lang="ru-RU" i="1" dirty="0">
              <a:solidFill>
                <a:srgbClr val="C00000"/>
              </a:solidFill>
            </a:endParaRPr>
          </a:p>
          <a:p>
            <a:pPr algn="r"/>
            <a:r>
              <a:rPr lang="ru-RU" sz="1400" i="1" dirty="0" smtClean="0">
                <a:solidFill>
                  <a:srgbClr val="C00000"/>
                </a:solidFill>
              </a:rPr>
              <a:t>Булат Окуджава</a:t>
            </a:r>
            <a:endParaRPr lang="ru-RU" sz="1400" i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397675"/>
            <a:ext cx="38164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Совесть  -  способность личности самостоятельно формулировать нравственные обязанности и реализовывать нравственный самоконтроль, требовать от себя их выполнения и производить оценку совершаемых поступков. </a:t>
            </a:r>
          </a:p>
        </p:txBody>
      </p:sp>
      <p:pic>
        <p:nvPicPr>
          <p:cNvPr id="4108" name="Picture 12" descr="https://pbs.twimg.com/profile_images/3083026990/762798493dae4a0525274b7e3ff0dbd8_400x400.jpe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922925"/>
            <a:ext cx="4104456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5422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Соседство">
  <a:themeElements>
    <a:clrScheme name="Другая 16">
      <a:dk1>
        <a:srgbClr val="1F497D"/>
      </a:dk1>
      <a:lt1>
        <a:sysClr val="window" lastClr="FFFFFF"/>
      </a:lt1>
      <a:dk2>
        <a:srgbClr val="1F497D"/>
      </a:dk2>
      <a:lt2>
        <a:srgbClr val="EEECE1"/>
      </a:lt2>
      <a:accent1>
        <a:srgbClr val="E36C09"/>
      </a:accent1>
      <a:accent2>
        <a:srgbClr val="F79646"/>
      </a:accent2>
      <a:accent3>
        <a:srgbClr val="E36C09"/>
      </a:accent3>
      <a:accent4>
        <a:srgbClr val="F79646"/>
      </a:accent4>
      <a:accent5>
        <a:srgbClr val="E36C09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3203</TotalTime>
  <Words>1083</Words>
  <Application>Microsoft Office PowerPoint</Application>
  <PresentationFormat>Экран (4:3)</PresentationFormat>
  <Paragraphs>186</Paragraphs>
  <Slides>15</Slides>
  <Notes>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1_Соседство</vt:lpstr>
      <vt:lpstr>think-cell Slide</vt:lpstr>
      <vt:lpstr>Российские управленческие технологии – новое  или  хорошо забытое старое ?    </vt:lpstr>
      <vt:lpstr>ТЕКУЩИЙ  ИСТОРИЧЕСКИЙ  МОМЕНТ …</vt:lpstr>
      <vt:lpstr>ТЕКУЩИЙ МОМЕНТ - ТОЧКА  БИФУРКАЦИИ * </vt:lpstr>
      <vt:lpstr>ТРЕБУЮТСЯ  НОВЫЕ, НЕСТАНДАРТНЫЕ  И  НЕЛИНЕЙНЫЕ  РЕШЕНИЯ</vt:lpstr>
      <vt:lpstr>Пакет  управленческих технологий –  универсален и тиражируем для всех  территорий  и народов ?   или…</vt:lpstr>
      <vt:lpstr>Презентация PowerPoint</vt:lpstr>
      <vt:lpstr>В  ОСНОВЕ  УСПЕХА  МОДЕЛИ  «УПРАВЛЕНИЯ  ПО-РУССКИ» –  ДОЛЖНЫ ЛЕЖАТЬ ОСОБЕННОСТИ   РОССИЙСКОГО   МЕНТАЛИТЕТА</vt:lpstr>
      <vt:lpstr>В  ОСНОВЕ  УСПЕХА  МОДЕЛИ  «УПРАВЛЕНИЯ  ПО-РУССКИ» –  ДОЛЖНЫ ЛЕЖАТЬ ОСОБЕННОСТИ   РОССИЙСКОГО   МЕНТАЛИТЕТА</vt:lpstr>
      <vt:lpstr>ЧИСТАЯ СОВЕСТЬ  –  ЛУЧШИЙ  КОНТРОЛЕР  И  ХОРОШИЙ МОТИВАТОР</vt:lpstr>
      <vt:lpstr>Отечественный опыт управления  по-русски  -  гений  №1  </vt:lpstr>
      <vt:lpstr>1988  год   по решению  ЮНЕСКО  был объявлен годом  Антона Семеновича Макаренко</vt:lpstr>
      <vt:lpstr>Отечественный опыт  управления  по-русски -  гений  № 2  «Свежие идеи можно искать где угодно — в справочнике по биологии, художественном фильме, томике стихов или путешествии в другие земли.»</vt:lpstr>
      <vt:lpstr>Генрих  Саулович  Альтшуллер - всемирно признанный методолог и изобретатель </vt:lpstr>
      <vt:lpstr>Именно в развитии систем  управления будет  проходить передний край борьбы  за   конкурентоспособность России</vt:lpstr>
      <vt:lpstr>СПАСИБО   ЗА   ВНИМАНИЕ  !   Управляющий партнер, к.э.н. Ольга Самоварова тел. +7 (812) 313 - 31 -21  почта: samovarova@spg-group.ru  сайт: www.spg-group.ru   Санкт-Петербург – Москва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Кластер: механизмы, возможности и вытягивающие проекты для промышленности</dc:title>
  <dc:creator>Самоварова Ольга Владимировна</dc:creator>
  <cp:lastModifiedBy>Самоварова Ольга Владимировна</cp:lastModifiedBy>
  <cp:revision>203</cp:revision>
  <dcterms:created xsi:type="dcterms:W3CDTF">2016-12-07T22:09:30Z</dcterms:created>
  <dcterms:modified xsi:type="dcterms:W3CDTF">2019-03-31T20:36:35Z</dcterms:modified>
</cp:coreProperties>
</file>